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8" roundtripDataSignature="AMtx7mjPkUpBD1lDHQVmZ5h5nyCqVmdbs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F976D63-C996-4806-90B6-6CD8D6BE7961}">
  <a:tblStyle styleId="{FF976D63-C996-4806-90B6-6CD8D6BE796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90" autoAdjust="0"/>
    <p:restoredTop sz="94658"/>
  </p:normalViewPr>
  <p:slideViewPr>
    <p:cSldViewPr snapToGrid="0">
      <p:cViewPr varScale="1">
        <p:scale>
          <a:sx n="116" d="100"/>
          <a:sy n="116" d="100"/>
        </p:scale>
        <p:origin x="1656" y="17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customschemas.google.com/relationships/presentationmetadata" Target="metadata"/><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de-DE"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3" name="Google Shape;153;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01" name="Google Shape;301;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16" name="Google Shape;316;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31" name="Google Shape;331;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46" name="Google Shape;346;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63" name="Google Shape;363;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80" name="Google Shape;380;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97" name="Google Shape;397;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14" name="Google Shape;414;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31" name="Google Shape;431;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8" name="Google Shape;448;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0" name="Google Shape;160;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66" name="Google Shape;466;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84" name="Google Shape;484;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07" name="Google Shape;507;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29" name="Google Shape;529;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53" name="Google Shape;553;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75" name="Google Shape;575;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599" name="Google Shape;599;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21" name="Google Shape;621;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p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43" name="Google Shape;643;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Google Shape;653;p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54" name="Google Shape;654;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75" name="Google Shape;175;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p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62" name="Google Shape;662;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p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72" name="Google Shape;672;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80" name="Google Shape;680;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8"/>
        <p:cNvGrpSpPr/>
        <p:nvPr/>
      </p:nvGrpSpPr>
      <p:grpSpPr>
        <a:xfrm>
          <a:off x="0" y="0"/>
          <a:ext cx="0" cy="0"/>
          <a:chOff x="0" y="0"/>
          <a:chExt cx="0" cy="0"/>
        </a:xfrm>
      </p:grpSpPr>
      <p:sp>
        <p:nvSpPr>
          <p:cNvPr id="689" name="Google Shape;689;p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90" name="Google Shape;690;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Google Shape;697;p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98" name="Google Shape;698;p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Google Shape;707;p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08" name="Google Shape;708;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p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16" name="Google Shape;716;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Google Shape;725;p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26" name="Google Shape;726;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p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34" name="Google Shape;734;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2"/>
        <p:cNvGrpSpPr/>
        <p:nvPr/>
      </p:nvGrpSpPr>
      <p:grpSpPr>
        <a:xfrm>
          <a:off x="0" y="0"/>
          <a:ext cx="0" cy="0"/>
          <a:chOff x="0" y="0"/>
          <a:chExt cx="0" cy="0"/>
        </a:xfrm>
      </p:grpSpPr>
      <p:sp>
        <p:nvSpPr>
          <p:cNvPr id="743" name="Google Shape;743;p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44" name="Google Shape;744;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91" name="Google Shape;191;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54" name="Google Shape;754;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64" name="Google Shape;764;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08" name="Google Shape;208;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28" name="Google Shape;228;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52" name="Google Shape;252;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72" name="Google Shape;272;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86" name="Google Shape;286;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43"/>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43"/>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43"/>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000" b="0" i="0" u="none" strike="noStrike" cap="none">
                <a:solidFill>
                  <a:schemeClr val="dk1"/>
                </a:solidFill>
                <a:latin typeface="Arial"/>
                <a:ea typeface="Arial"/>
                <a:cs typeface="Arial"/>
                <a:sym typeface="Arial"/>
              </a:defRPr>
            </a:lvl1pPr>
            <a:lvl2pPr marL="0" lvl="1" indent="0" algn="r">
              <a:spcBef>
                <a:spcPts val="0"/>
              </a:spcBef>
              <a:spcAft>
                <a:spcPts val="0"/>
              </a:spcAft>
              <a:buNone/>
              <a:defRPr sz="1000" b="0" i="0" u="none" strike="noStrike" cap="none">
                <a:solidFill>
                  <a:schemeClr val="dk1"/>
                </a:solidFill>
                <a:latin typeface="Arial"/>
                <a:ea typeface="Arial"/>
                <a:cs typeface="Arial"/>
                <a:sym typeface="Arial"/>
              </a:defRPr>
            </a:lvl2pPr>
            <a:lvl3pPr marL="0" lvl="2" indent="0" algn="r">
              <a:spcBef>
                <a:spcPts val="0"/>
              </a:spcBef>
              <a:spcAft>
                <a:spcPts val="0"/>
              </a:spcAft>
              <a:buNone/>
              <a:defRPr sz="1000" b="0" i="0" u="none" strike="noStrike" cap="none">
                <a:solidFill>
                  <a:schemeClr val="dk1"/>
                </a:solidFill>
                <a:latin typeface="Arial"/>
                <a:ea typeface="Arial"/>
                <a:cs typeface="Arial"/>
                <a:sym typeface="Arial"/>
              </a:defRPr>
            </a:lvl3pPr>
            <a:lvl4pPr marL="0" lvl="3" indent="0" algn="r">
              <a:spcBef>
                <a:spcPts val="0"/>
              </a:spcBef>
              <a:spcAft>
                <a:spcPts val="0"/>
              </a:spcAft>
              <a:buNone/>
              <a:defRPr sz="1000" b="0" i="0" u="none" strike="noStrike" cap="none">
                <a:solidFill>
                  <a:schemeClr val="dk1"/>
                </a:solidFill>
                <a:latin typeface="Arial"/>
                <a:ea typeface="Arial"/>
                <a:cs typeface="Arial"/>
                <a:sym typeface="Arial"/>
              </a:defRPr>
            </a:lvl4pPr>
            <a:lvl5pPr marL="0" lvl="4" indent="0" algn="r">
              <a:spcBef>
                <a:spcPts val="0"/>
              </a:spcBef>
              <a:spcAft>
                <a:spcPts val="0"/>
              </a:spcAft>
              <a:buNone/>
              <a:defRPr sz="1000" b="0" i="0" u="none" strike="noStrike" cap="none">
                <a:solidFill>
                  <a:schemeClr val="dk1"/>
                </a:solidFill>
                <a:latin typeface="Arial"/>
                <a:ea typeface="Arial"/>
                <a:cs typeface="Arial"/>
                <a:sym typeface="Arial"/>
              </a:defRPr>
            </a:lvl5pPr>
            <a:lvl6pPr marL="0" lvl="5" indent="0" algn="r">
              <a:spcBef>
                <a:spcPts val="0"/>
              </a:spcBef>
              <a:spcAft>
                <a:spcPts val="0"/>
              </a:spcAft>
              <a:buNone/>
              <a:defRPr sz="1000" b="0" i="0" u="none" strike="noStrike" cap="none">
                <a:solidFill>
                  <a:schemeClr val="dk1"/>
                </a:solidFill>
                <a:latin typeface="Arial"/>
                <a:ea typeface="Arial"/>
                <a:cs typeface="Arial"/>
                <a:sym typeface="Arial"/>
              </a:defRPr>
            </a:lvl6pPr>
            <a:lvl7pPr marL="0" lvl="6" indent="0" algn="r">
              <a:spcBef>
                <a:spcPts val="0"/>
              </a:spcBef>
              <a:spcAft>
                <a:spcPts val="0"/>
              </a:spcAft>
              <a:buNone/>
              <a:defRPr sz="1000" b="0" i="0" u="none" strike="noStrike" cap="none">
                <a:solidFill>
                  <a:schemeClr val="dk1"/>
                </a:solidFill>
                <a:latin typeface="Arial"/>
                <a:ea typeface="Arial"/>
                <a:cs typeface="Arial"/>
                <a:sym typeface="Arial"/>
              </a:defRPr>
            </a:lvl7pPr>
            <a:lvl8pPr marL="0" lvl="7" indent="0" algn="r">
              <a:spcBef>
                <a:spcPts val="0"/>
              </a:spcBef>
              <a:spcAft>
                <a:spcPts val="0"/>
              </a:spcAft>
              <a:buNone/>
              <a:defRPr sz="1000" b="0" i="0" u="none" strike="noStrike" cap="none">
                <a:solidFill>
                  <a:schemeClr val="dk1"/>
                </a:solidFill>
                <a:latin typeface="Arial"/>
                <a:ea typeface="Arial"/>
                <a:cs typeface="Arial"/>
                <a:sym typeface="Arial"/>
              </a:defRPr>
            </a:lvl8pPr>
            <a:lvl9pPr marL="0" lvl="8" indent="0" algn="r">
              <a:spcBef>
                <a:spcPts val="0"/>
              </a:spcBef>
              <a:spcAft>
                <a:spcPts val="0"/>
              </a:spcAft>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39"/>
        <p:cNvGrpSpPr/>
        <p:nvPr/>
      </p:nvGrpSpPr>
      <p:grpSpPr>
        <a:xfrm>
          <a:off x="0" y="0"/>
          <a:ext cx="0" cy="0"/>
          <a:chOff x="0" y="0"/>
          <a:chExt cx="0" cy="0"/>
        </a:xfrm>
      </p:grpSpPr>
      <p:sp>
        <p:nvSpPr>
          <p:cNvPr id="140" name="Google Shape;140;p52"/>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p52"/>
          <p:cNvSpPr txBox="1">
            <a:spLocks noGrp="1"/>
          </p:cNvSpPr>
          <p:nvPr>
            <p:ph type="body" idx="1"/>
          </p:nvPr>
        </p:nvSpPr>
        <p:spPr>
          <a:xfrm rot="5400000">
            <a:off x="2366169" y="-189706"/>
            <a:ext cx="4411662" cy="8229600"/>
          </a:xfrm>
          <a:prstGeom prst="rect">
            <a:avLst/>
          </a:prstGeom>
          <a:noFill/>
          <a:ln>
            <a:noFill/>
          </a:ln>
        </p:spPr>
        <p:txBody>
          <a:bodyPr spcFirstLastPara="1" wrap="square" lIns="91425" tIns="45700" rIns="91425" bIns="45700" anchor="t" anchorCtr="0">
            <a:noAutofit/>
          </a:bodyPr>
          <a:lstStyle>
            <a:lvl1pPr marL="457200" lvl="0" indent="-308610" algn="l">
              <a:spcBef>
                <a:spcPts val="360"/>
              </a:spcBef>
              <a:spcAft>
                <a:spcPts val="0"/>
              </a:spcAft>
              <a:buSzPts val="1260"/>
              <a:buChar char="●"/>
              <a:defRPr/>
            </a:lvl1pPr>
            <a:lvl2pPr marL="914400" lvl="1" indent="-308610" algn="l">
              <a:spcBef>
                <a:spcPts val="360"/>
              </a:spcBef>
              <a:spcAft>
                <a:spcPts val="0"/>
              </a:spcAft>
              <a:buSzPts val="1260"/>
              <a:buChar char="●"/>
              <a:defRPr/>
            </a:lvl2pPr>
            <a:lvl3pPr marL="1371600" lvl="2" indent="-308610" algn="l">
              <a:spcBef>
                <a:spcPts val="360"/>
              </a:spcBef>
              <a:spcAft>
                <a:spcPts val="0"/>
              </a:spcAft>
              <a:buSzPts val="1260"/>
              <a:buChar char="●"/>
              <a:defRPr/>
            </a:lvl3pPr>
            <a:lvl4pPr marL="1828800" lvl="3" indent="-314325" algn="l">
              <a:spcBef>
                <a:spcPts val="360"/>
              </a:spcBef>
              <a:spcAft>
                <a:spcPts val="0"/>
              </a:spcAft>
              <a:buSzPts val="1350"/>
              <a:buChar char="▪"/>
              <a:defRPr/>
            </a:lvl4pPr>
            <a:lvl5pPr marL="2286000" lvl="4" indent="-320040" algn="l">
              <a:spcBef>
                <a:spcPts val="360"/>
              </a:spcBef>
              <a:spcAft>
                <a:spcPts val="0"/>
              </a:spcAft>
              <a:buSzPts val="1440"/>
              <a:buChar char="▪"/>
              <a:defRPr/>
            </a:lvl5pPr>
            <a:lvl6pPr marL="2743200" lvl="5" indent="-320040" algn="l">
              <a:spcBef>
                <a:spcPts val="360"/>
              </a:spcBef>
              <a:spcAft>
                <a:spcPts val="0"/>
              </a:spcAft>
              <a:buSzPts val="1440"/>
              <a:buChar char="▪"/>
              <a:defRPr/>
            </a:lvl6pPr>
            <a:lvl7pPr marL="3200400" lvl="6" indent="-320040" algn="l">
              <a:spcBef>
                <a:spcPts val="360"/>
              </a:spcBef>
              <a:spcAft>
                <a:spcPts val="0"/>
              </a:spcAft>
              <a:buSzPts val="1440"/>
              <a:buChar char="▪"/>
              <a:defRPr/>
            </a:lvl7pPr>
            <a:lvl8pPr marL="3657600" lvl="7" indent="-320040" algn="l">
              <a:spcBef>
                <a:spcPts val="360"/>
              </a:spcBef>
              <a:spcAft>
                <a:spcPts val="0"/>
              </a:spcAft>
              <a:buSzPts val="1440"/>
              <a:buChar char="▪"/>
              <a:defRPr/>
            </a:lvl8pPr>
            <a:lvl9pPr marL="4114800" lvl="8" indent="-320040" algn="l">
              <a:spcBef>
                <a:spcPts val="360"/>
              </a:spcBef>
              <a:spcAft>
                <a:spcPts val="0"/>
              </a:spcAft>
              <a:buSzPts val="1440"/>
              <a:buChar char="▪"/>
              <a:defRPr/>
            </a:lvl9pPr>
          </a:lstStyle>
          <a:p>
            <a:endParaRPr/>
          </a:p>
        </p:txBody>
      </p:sp>
      <p:sp>
        <p:nvSpPr>
          <p:cNvPr id="142" name="Google Shape;142;p52"/>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5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 name="Google Shape;144;p52"/>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000">
                <a:solidFill>
                  <a:schemeClr val="dk1"/>
                </a:solidFill>
                <a:latin typeface="Arial"/>
                <a:ea typeface="Arial"/>
                <a:cs typeface="Arial"/>
                <a:sym typeface="Arial"/>
              </a:defRPr>
            </a:lvl1pPr>
            <a:lvl2pPr marL="0" lvl="1" indent="0" algn="r">
              <a:spcBef>
                <a:spcPts val="0"/>
              </a:spcBef>
              <a:spcAft>
                <a:spcPts val="0"/>
              </a:spcAft>
              <a:buNone/>
              <a:defRPr sz="1000">
                <a:solidFill>
                  <a:schemeClr val="dk1"/>
                </a:solidFill>
                <a:latin typeface="Arial"/>
                <a:ea typeface="Arial"/>
                <a:cs typeface="Arial"/>
                <a:sym typeface="Arial"/>
              </a:defRPr>
            </a:lvl2pPr>
            <a:lvl3pPr marL="0" lvl="2" indent="0" algn="r">
              <a:spcBef>
                <a:spcPts val="0"/>
              </a:spcBef>
              <a:spcAft>
                <a:spcPts val="0"/>
              </a:spcAft>
              <a:buNone/>
              <a:defRPr sz="1000">
                <a:solidFill>
                  <a:schemeClr val="dk1"/>
                </a:solidFill>
                <a:latin typeface="Arial"/>
                <a:ea typeface="Arial"/>
                <a:cs typeface="Arial"/>
                <a:sym typeface="Arial"/>
              </a:defRPr>
            </a:lvl3pPr>
            <a:lvl4pPr marL="0" lvl="3" indent="0" algn="r">
              <a:spcBef>
                <a:spcPts val="0"/>
              </a:spcBef>
              <a:spcAft>
                <a:spcPts val="0"/>
              </a:spcAft>
              <a:buNone/>
              <a:defRPr sz="1000">
                <a:solidFill>
                  <a:schemeClr val="dk1"/>
                </a:solidFill>
                <a:latin typeface="Arial"/>
                <a:ea typeface="Arial"/>
                <a:cs typeface="Arial"/>
                <a:sym typeface="Arial"/>
              </a:defRPr>
            </a:lvl4pPr>
            <a:lvl5pPr marL="0" lvl="4" indent="0" algn="r">
              <a:spcBef>
                <a:spcPts val="0"/>
              </a:spcBef>
              <a:spcAft>
                <a:spcPts val="0"/>
              </a:spcAft>
              <a:buNone/>
              <a:defRPr sz="1000">
                <a:solidFill>
                  <a:schemeClr val="dk1"/>
                </a:solidFill>
                <a:latin typeface="Arial"/>
                <a:ea typeface="Arial"/>
                <a:cs typeface="Arial"/>
                <a:sym typeface="Arial"/>
              </a:defRPr>
            </a:lvl5pPr>
            <a:lvl6pPr marL="0" lvl="5" indent="0" algn="r">
              <a:spcBef>
                <a:spcPts val="0"/>
              </a:spcBef>
              <a:spcAft>
                <a:spcPts val="0"/>
              </a:spcAft>
              <a:buNone/>
              <a:defRPr sz="1000">
                <a:solidFill>
                  <a:schemeClr val="dk1"/>
                </a:solidFill>
                <a:latin typeface="Arial"/>
                <a:ea typeface="Arial"/>
                <a:cs typeface="Arial"/>
                <a:sym typeface="Arial"/>
              </a:defRPr>
            </a:lvl6pPr>
            <a:lvl7pPr marL="0" lvl="6" indent="0" algn="r">
              <a:spcBef>
                <a:spcPts val="0"/>
              </a:spcBef>
              <a:spcAft>
                <a:spcPts val="0"/>
              </a:spcAft>
              <a:buNone/>
              <a:defRPr sz="1000">
                <a:solidFill>
                  <a:schemeClr val="dk1"/>
                </a:solidFill>
                <a:latin typeface="Arial"/>
                <a:ea typeface="Arial"/>
                <a:cs typeface="Arial"/>
                <a:sym typeface="Arial"/>
              </a:defRPr>
            </a:lvl7pPr>
            <a:lvl8pPr marL="0" lvl="7" indent="0" algn="r">
              <a:spcBef>
                <a:spcPts val="0"/>
              </a:spcBef>
              <a:spcAft>
                <a:spcPts val="0"/>
              </a:spcAft>
              <a:buNone/>
              <a:defRPr sz="1000">
                <a:solidFill>
                  <a:schemeClr val="dk1"/>
                </a:solidFill>
                <a:latin typeface="Arial"/>
                <a:ea typeface="Arial"/>
                <a:cs typeface="Arial"/>
                <a:sym typeface="Arial"/>
              </a:defRPr>
            </a:lvl8pPr>
            <a:lvl9pPr marL="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45"/>
        <p:cNvGrpSpPr/>
        <p:nvPr/>
      </p:nvGrpSpPr>
      <p:grpSpPr>
        <a:xfrm>
          <a:off x="0" y="0"/>
          <a:ext cx="0" cy="0"/>
          <a:chOff x="0" y="0"/>
          <a:chExt cx="0" cy="0"/>
        </a:xfrm>
      </p:grpSpPr>
      <p:sp>
        <p:nvSpPr>
          <p:cNvPr id="146" name="Google Shape;146;p53"/>
          <p:cNvSpPr txBox="1">
            <a:spLocks noGrp="1"/>
          </p:cNvSpPr>
          <p:nvPr>
            <p:ph type="title"/>
          </p:nvPr>
        </p:nvSpPr>
        <p:spPr>
          <a:xfrm rot="5400000">
            <a:off x="4653757" y="2097882"/>
            <a:ext cx="6008687" cy="2057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7" name="Google Shape;147;p53"/>
          <p:cNvSpPr txBox="1">
            <a:spLocks noGrp="1"/>
          </p:cNvSpPr>
          <p:nvPr>
            <p:ph type="body" idx="1"/>
          </p:nvPr>
        </p:nvSpPr>
        <p:spPr>
          <a:xfrm rot="5400000">
            <a:off x="462756" y="116681"/>
            <a:ext cx="6008687" cy="6019800"/>
          </a:xfrm>
          <a:prstGeom prst="rect">
            <a:avLst/>
          </a:prstGeom>
          <a:noFill/>
          <a:ln>
            <a:noFill/>
          </a:ln>
        </p:spPr>
        <p:txBody>
          <a:bodyPr spcFirstLastPara="1" wrap="square" lIns="91425" tIns="45700" rIns="91425" bIns="45700" anchor="t" anchorCtr="0">
            <a:noAutofit/>
          </a:bodyPr>
          <a:lstStyle>
            <a:lvl1pPr marL="457200" lvl="0" indent="-308610" algn="l">
              <a:spcBef>
                <a:spcPts val="360"/>
              </a:spcBef>
              <a:spcAft>
                <a:spcPts val="0"/>
              </a:spcAft>
              <a:buSzPts val="1260"/>
              <a:buChar char="●"/>
              <a:defRPr/>
            </a:lvl1pPr>
            <a:lvl2pPr marL="914400" lvl="1" indent="-308610" algn="l">
              <a:spcBef>
                <a:spcPts val="360"/>
              </a:spcBef>
              <a:spcAft>
                <a:spcPts val="0"/>
              </a:spcAft>
              <a:buSzPts val="1260"/>
              <a:buChar char="●"/>
              <a:defRPr/>
            </a:lvl2pPr>
            <a:lvl3pPr marL="1371600" lvl="2" indent="-308610" algn="l">
              <a:spcBef>
                <a:spcPts val="360"/>
              </a:spcBef>
              <a:spcAft>
                <a:spcPts val="0"/>
              </a:spcAft>
              <a:buSzPts val="1260"/>
              <a:buChar char="●"/>
              <a:defRPr/>
            </a:lvl3pPr>
            <a:lvl4pPr marL="1828800" lvl="3" indent="-314325" algn="l">
              <a:spcBef>
                <a:spcPts val="360"/>
              </a:spcBef>
              <a:spcAft>
                <a:spcPts val="0"/>
              </a:spcAft>
              <a:buSzPts val="1350"/>
              <a:buChar char="▪"/>
              <a:defRPr/>
            </a:lvl4pPr>
            <a:lvl5pPr marL="2286000" lvl="4" indent="-320040" algn="l">
              <a:spcBef>
                <a:spcPts val="360"/>
              </a:spcBef>
              <a:spcAft>
                <a:spcPts val="0"/>
              </a:spcAft>
              <a:buSzPts val="1440"/>
              <a:buChar char="▪"/>
              <a:defRPr/>
            </a:lvl5pPr>
            <a:lvl6pPr marL="2743200" lvl="5" indent="-320040" algn="l">
              <a:spcBef>
                <a:spcPts val="360"/>
              </a:spcBef>
              <a:spcAft>
                <a:spcPts val="0"/>
              </a:spcAft>
              <a:buSzPts val="1440"/>
              <a:buChar char="▪"/>
              <a:defRPr/>
            </a:lvl6pPr>
            <a:lvl7pPr marL="3200400" lvl="6" indent="-320040" algn="l">
              <a:spcBef>
                <a:spcPts val="360"/>
              </a:spcBef>
              <a:spcAft>
                <a:spcPts val="0"/>
              </a:spcAft>
              <a:buSzPts val="1440"/>
              <a:buChar char="▪"/>
              <a:defRPr/>
            </a:lvl7pPr>
            <a:lvl8pPr marL="3657600" lvl="7" indent="-320040" algn="l">
              <a:spcBef>
                <a:spcPts val="360"/>
              </a:spcBef>
              <a:spcAft>
                <a:spcPts val="0"/>
              </a:spcAft>
              <a:buSzPts val="1440"/>
              <a:buChar char="▪"/>
              <a:defRPr/>
            </a:lvl8pPr>
            <a:lvl9pPr marL="4114800" lvl="8" indent="-320040" algn="l">
              <a:spcBef>
                <a:spcPts val="360"/>
              </a:spcBef>
              <a:spcAft>
                <a:spcPts val="0"/>
              </a:spcAft>
              <a:buSzPts val="1440"/>
              <a:buChar char="▪"/>
              <a:defRPr/>
            </a:lvl9pPr>
          </a:lstStyle>
          <a:p>
            <a:endParaRPr/>
          </a:p>
        </p:txBody>
      </p:sp>
      <p:sp>
        <p:nvSpPr>
          <p:cNvPr id="148" name="Google Shape;148;p53"/>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9" name="Google Shape;149;p53"/>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53"/>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000">
                <a:solidFill>
                  <a:schemeClr val="dk1"/>
                </a:solidFill>
                <a:latin typeface="Arial"/>
                <a:ea typeface="Arial"/>
                <a:cs typeface="Arial"/>
                <a:sym typeface="Arial"/>
              </a:defRPr>
            </a:lvl1pPr>
            <a:lvl2pPr marL="0" lvl="1" indent="0" algn="r">
              <a:spcBef>
                <a:spcPts val="0"/>
              </a:spcBef>
              <a:spcAft>
                <a:spcPts val="0"/>
              </a:spcAft>
              <a:buNone/>
              <a:defRPr sz="1000">
                <a:solidFill>
                  <a:schemeClr val="dk1"/>
                </a:solidFill>
                <a:latin typeface="Arial"/>
                <a:ea typeface="Arial"/>
                <a:cs typeface="Arial"/>
                <a:sym typeface="Arial"/>
              </a:defRPr>
            </a:lvl2pPr>
            <a:lvl3pPr marL="0" lvl="2" indent="0" algn="r">
              <a:spcBef>
                <a:spcPts val="0"/>
              </a:spcBef>
              <a:spcAft>
                <a:spcPts val="0"/>
              </a:spcAft>
              <a:buNone/>
              <a:defRPr sz="1000">
                <a:solidFill>
                  <a:schemeClr val="dk1"/>
                </a:solidFill>
                <a:latin typeface="Arial"/>
                <a:ea typeface="Arial"/>
                <a:cs typeface="Arial"/>
                <a:sym typeface="Arial"/>
              </a:defRPr>
            </a:lvl3pPr>
            <a:lvl4pPr marL="0" lvl="3" indent="0" algn="r">
              <a:spcBef>
                <a:spcPts val="0"/>
              </a:spcBef>
              <a:spcAft>
                <a:spcPts val="0"/>
              </a:spcAft>
              <a:buNone/>
              <a:defRPr sz="1000">
                <a:solidFill>
                  <a:schemeClr val="dk1"/>
                </a:solidFill>
                <a:latin typeface="Arial"/>
                <a:ea typeface="Arial"/>
                <a:cs typeface="Arial"/>
                <a:sym typeface="Arial"/>
              </a:defRPr>
            </a:lvl4pPr>
            <a:lvl5pPr marL="0" lvl="4" indent="0" algn="r">
              <a:spcBef>
                <a:spcPts val="0"/>
              </a:spcBef>
              <a:spcAft>
                <a:spcPts val="0"/>
              </a:spcAft>
              <a:buNone/>
              <a:defRPr sz="1000">
                <a:solidFill>
                  <a:schemeClr val="dk1"/>
                </a:solidFill>
                <a:latin typeface="Arial"/>
                <a:ea typeface="Arial"/>
                <a:cs typeface="Arial"/>
                <a:sym typeface="Arial"/>
              </a:defRPr>
            </a:lvl5pPr>
            <a:lvl6pPr marL="0" lvl="5" indent="0" algn="r">
              <a:spcBef>
                <a:spcPts val="0"/>
              </a:spcBef>
              <a:spcAft>
                <a:spcPts val="0"/>
              </a:spcAft>
              <a:buNone/>
              <a:defRPr sz="1000">
                <a:solidFill>
                  <a:schemeClr val="dk1"/>
                </a:solidFill>
                <a:latin typeface="Arial"/>
                <a:ea typeface="Arial"/>
                <a:cs typeface="Arial"/>
                <a:sym typeface="Arial"/>
              </a:defRPr>
            </a:lvl6pPr>
            <a:lvl7pPr marL="0" lvl="6" indent="0" algn="r">
              <a:spcBef>
                <a:spcPts val="0"/>
              </a:spcBef>
              <a:spcAft>
                <a:spcPts val="0"/>
              </a:spcAft>
              <a:buNone/>
              <a:defRPr sz="1000">
                <a:solidFill>
                  <a:schemeClr val="dk1"/>
                </a:solidFill>
                <a:latin typeface="Arial"/>
                <a:ea typeface="Arial"/>
                <a:cs typeface="Arial"/>
                <a:sym typeface="Arial"/>
              </a:defRPr>
            </a:lvl7pPr>
            <a:lvl8pPr marL="0" lvl="7" indent="0" algn="r">
              <a:spcBef>
                <a:spcPts val="0"/>
              </a:spcBef>
              <a:spcAft>
                <a:spcPts val="0"/>
              </a:spcAft>
              <a:buNone/>
              <a:defRPr sz="1000">
                <a:solidFill>
                  <a:schemeClr val="dk1"/>
                </a:solidFill>
                <a:latin typeface="Arial"/>
                <a:ea typeface="Arial"/>
                <a:cs typeface="Arial"/>
                <a:sym typeface="Arial"/>
              </a:defRPr>
            </a:lvl8pPr>
            <a:lvl9pPr marL="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2"/>
        <p:cNvGrpSpPr/>
        <p:nvPr/>
      </p:nvGrpSpPr>
      <p:grpSpPr>
        <a:xfrm>
          <a:off x="0" y="0"/>
          <a:ext cx="0" cy="0"/>
          <a:chOff x="0" y="0"/>
          <a:chExt cx="0" cy="0"/>
        </a:xfrm>
      </p:grpSpPr>
      <p:sp>
        <p:nvSpPr>
          <p:cNvPr id="53" name="Google Shape;53;p44"/>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44"/>
          <p:cNvSpPr txBox="1">
            <a:spLocks noGrp="1"/>
          </p:cNvSpPr>
          <p:nvPr>
            <p:ph type="body" idx="1"/>
          </p:nvPr>
        </p:nvSpPr>
        <p:spPr>
          <a:xfrm>
            <a:off x="457200" y="1719263"/>
            <a:ext cx="8229600" cy="4411662"/>
          </a:xfrm>
          <a:prstGeom prst="rect">
            <a:avLst/>
          </a:prstGeom>
          <a:noFill/>
          <a:ln>
            <a:noFill/>
          </a:ln>
        </p:spPr>
        <p:txBody>
          <a:bodyPr spcFirstLastPara="1" wrap="square" lIns="91425" tIns="45700" rIns="91425" bIns="45700" anchor="t" anchorCtr="0">
            <a:noAutofit/>
          </a:bodyPr>
          <a:lstStyle>
            <a:lvl1pPr marL="457200" lvl="0" indent="-308610" algn="l">
              <a:spcBef>
                <a:spcPts val="360"/>
              </a:spcBef>
              <a:spcAft>
                <a:spcPts val="0"/>
              </a:spcAft>
              <a:buSzPts val="1260"/>
              <a:buChar char="●"/>
              <a:defRPr/>
            </a:lvl1pPr>
            <a:lvl2pPr marL="914400" lvl="1" indent="-308610" algn="l">
              <a:spcBef>
                <a:spcPts val="360"/>
              </a:spcBef>
              <a:spcAft>
                <a:spcPts val="0"/>
              </a:spcAft>
              <a:buSzPts val="1260"/>
              <a:buChar char="●"/>
              <a:defRPr/>
            </a:lvl2pPr>
            <a:lvl3pPr marL="1371600" lvl="2" indent="-308610" algn="l">
              <a:spcBef>
                <a:spcPts val="360"/>
              </a:spcBef>
              <a:spcAft>
                <a:spcPts val="0"/>
              </a:spcAft>
              <a:buSzPts val="1260"/>
              <a:buChar char="●"/>
              <a:defRPr/>
            </a:lvl3pPr>
            <a:lvl4pPr marL="1828800" lvl="3" indent="-314325" algn="l">
              <a:spcBef>
                <a:spcPts val="360"/>
              </a:spcBef>
              <a:spcAft>
                <a:spcPts val="0"/>
              </a:spcAft>
              <a:buSzPts val="1350"/>
              <a:buChar char="▪"/>
              <a:defRPr/>
            </a:lvl4pPr>
            <a:lvl5pPr marL="2286000" lvl="4" indent="-320040" algn="l">
              <a:spcBef>
                <a:spcPts val="360"/>
              </a:spcBef>
              <a:spcAft>
                <a:spcPts val="0"/>
              </a:spcAft>
              <a:buSzPts val="1440"/>
              <a:buChar char="▪"/>
              <a:defRPr/>
            </a:lvl5pPr>
            <a:lvl6pPr marL="2743200" lvl="5" indent="-320040" algn="l">
              <a:spcBef>
                <a:spcPts val="360"/>
              </a:spcBef>
              <a:spcAft>
                <a:spcPts val="0"/>
              </a:spcAft>
              <a:buSzPts val="1440"/>
              <a:buChar char="▪"/>
              <a:defRPr/>
            </a:lvl6pPr>
            <a:lvl7pPr marL="3200400" lvl="6" indent="-320040" algn="l">
              <a:spcBef>
                <a:spcPts val="360"/>
              </a:spcBef>
              <a:spcAft>
                <a:spcPts val="0"/>
              </a:spcAft>
              <a:buSzPts val="1440"/>
              <a:buChar char="▪"/>
              <a:defRPr/>
            </a:lvl7pPr>
            <a:lvl8pPr marL="3657600" lvl="7" indent="-320040" algn="l">
              <a:spcBef>
                <a:spcPts val="360"/>
              </a:spcBef>
              <a:spcAft>
                <a:spcPts val="0"/>
              </a:spcAft>
              <a:buSzPts val="1440"/>
              <a:buChar char="▪"/>
              <a:defRPr/>
            </a:lvl8pPr>
            <a:lvl9pPr marL="4114800" lvl="8" indent="-320040" algn="l">
              <a:spcBef>
                <a:spcPts val="360"/>
              </a:spcBef>
              <a:spcAft>
                <a:spcPts val="0"/>
              </a:spcAft>
              <a:buSzPts val="1440"/>
              <a:buChar char="▪"/>
              <a:defRPr/>
            </a:lvl9pPr>
          </a:lstStyle>
          <a:p>
            <a:endParaRPr/>
          </a:p>
        </p:txBody>
      </p:sp>
      <p:sp>
        <p:nvSpPr>
          <p:cNvPr id="55" name="Google Shape;55;p44"/>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44"/>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44"/>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000">
                <a:solidFill>
                  <a:schemeClr val="dk1"/>
                </a:solidFill>
                <a:latin typeface="Arial"/>
                <a:ea typeface="Arial"/>
                <a:cs typeface="Arial"/>
                <a:sym typeface="Arial"/>
              </a:defRPr>
            </a:lvl1pPr>
            <a:lvl2pPr marL="0" lvl="1" indent="0" algn="r">
              <a:spcBef>
                <a:spcPts val="0"/>
              </a:spcBef>
              <a:spcAft>
                <a:spcPts val="0"/>
              </a:spcAft>
              <a:buNone/>
              <a:defRPr sz="1000">
                <a:solidFill>
                  <a:schemeClr val="dk1"/>
                </a:solidFill>
                <a:latin typeface="Arial"/>
                <a:ea typeface="Arial"/>
                <a:cs typeface="Arial"/>
                <a:sym typeface="Arial"/>
              </a:defRPr>
            </a:lvl2pPr>
            <a:lvl3pPr marL="0" lvl="2" indent="0" algn="r">
              <a:spcBef>
                <a:spcPts val="0"/>
              </a:spcBef>
              <a:spcAft>
                <a:spcPts val="0"/>
              </a:spcAft>
              <a:buNone/>
              <a:defRPr sz="1000">
                <a:solidFill>
                  <a:schemeClr val="dk1"/>
                </a:solidFill>
                <a:latin typeface="Arial"/>
                <a:ea typeface="Arial"/>
                <a:cs typeface="Arial"/>
                <a:sym typeface="Arial"/>
              </a:defRPr>
            </a:lvl3pPr>
            <a:lvl4pPr marL="0" lvl="3" indent="0" algn="r">
              <a:spcBef>
                <a:spcPts val="0"/>
              </a:spcBef>
              <a:spcAft>
                <a:spcPts val="0"/>
              </a:spcAft>
              <a:buNone/>
              <a:defRPr sz="1000">
                <a:solidFill>
                  <a:schemeClr val="dk1"/>
                </a:solidFill>
                <a:latin typeface="Arial"/>
                <a:ea typeface="Arial"/>
                <a:cs typeface="Arial"/>
                <a:sym typeface="Arial"/>
              </a:defRPr>
            </a:lvl4pPr>
            <a:lvl5pPr marL="0" lvl="4" indent="0" algn="r">
              <a:spcBef>
                <a:spcPts val="0"/>
              </a:spcBef>
              <a:spcAft>
                <a:spcPts val="0"/>
              </a:spcAft>
              <a:buNone/>
              <a:defRPr sz="1000">
                <a:solidFill>
                  <a:schemeClr val="dk1"/>
                </a:solidFill>
                <a:latin typeface="Arial"/>
                <a:ea typeface="Arial"/>
                <a:cs typeface="Arial"/>
                <a:sym typeface="Arial"/>
              </a:defRPr>
            </a:lvl5pPr>
            <a:lvl6pPr marL="0" lvl="5" indent="0" algn="r">
              <a:spcBef>
                <a:spcPts val="0"/>
              </a:spcBef>
              <a:spcAft>
                <a:spcPts val="0"/>
              </a:spcAft>
              <a:buNone/>
              <a:defRPr sz="1000">
                <a:solidFill>
                  <a:schemeClr val="dk1"/>
                </a:solidFill>
                <a:latin typeface="Arial"/>
                <a:ea typeface="Arial"/>
                <a:cs typeface="Arial"/>
                <a:sym typeface="Arial"/>
              </a:defRPr>
            </a:lvl6pPr>
            <a:lvl7pPr marL="0" lvl="6" indent="0" algn="r">
              <a:spcBef>
                <a:spcPts val="0"/>
              </a:spcBef>
              <a:spcAft>
                <a:spcPts val="0"/>
              </a:spcAft>
              <a:buNone/>
              <a:defRPr sz="1000">
                <a:solidFill>
                  <a:schemeClr val="dk1"/>
                </a:solidFill>
                <a:latin typeface="Arial"/>
                <a:ea typeface="Arial"/>
                <a:cs typeface="Arial"/>
                <a:sym typeface="Arial"/>
              </a:defRPr>
            </a:lvl7pPr>
            <a:lvl8pPr marL="0" lvl="7" indent="0" algn="r">
              <a:spcBef>
                <a:spcPts val="0"/>
              </a:spcBef>
              <a:spcAft>
                <a:spcPts val="0"/>
              </a:spcAft>
              <a:buNone/>
              <a:defRPr sz="1000">
                <a:solidFill>
                  <a:schemeClr val="dk1"/>
                </a:solidFill>
                <a:latin typeface="Arial"/>
                <a:ea typeface="Arial"/>
                <a:cs typeface="Arial"/>
                <a:sym typeface="Arial"/>
              </a:defRPr>
            </a:lvl8pPr>
            <a:lvl9pPr marL="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58"/>
        <p:cNvGrpSpPr/>
        <p:nvPr/>
      </p:nvGrpSpPr>
      <p:grpSpPr>
        <a:xfrm>
          <a:off x="0" y="0"/>
          <a:ext cx="0" cy="0"/>
          <a:chOff x="0" y="0"/>
          <a:chExt cx="0" cy="0"/>
        </a:xfrm>
      </p:grpSpPr>
      <p:cxnSp>
        <p:nvCxnSpPr>
          <p:cNvPr id="59" name="Google Shape;59;p45"/>
          <p:cNvCxnSpPr/>
          <p:nvPr/>
        </p:nvCxnSpPr>
        <p:spPr>
          <a:xfrm>
            <a:off x="7315200" y="1066800"/>
            <a:ext cx="0" cy="4495800"/>
          </a:xfrm>
          <a:prstGeom prst="straightConnector1">
            <a:avLst/>
          </a:prstGeom>
          <a:noFill/>
          <a:ln w="9525" cap="flat" cmpd="sng">
            <a:solidFill>
              <a:schemeClr val="dk1"/>
            </a:solidFill>
            <a:prstDash val="solid"/>
            <a:round/>
            <a:headEnd type="none" w="med" len="med"/>
            <a:tailEnd type="none" w="med" len="med"/>
          </a:ln>
        </p:spPr>
      </p:cxnSp>
      <p:grpSp>
        <p:nvGrpSpPr>
          <p:cNvPr id="60" name="Google Shape;60;p45"/>
          <p:cNvGrpSpPr/>
          <p:nvPr/>
        </p:nvGrpSpPr>
        <p:grpSpPr>
          <a:xfrm>
            <a:off x="7493000" y="2992438"/>
            <a:ext cx="1338263" cy="2189162"/>
            <a:chOff x="4704" y="1885"/>
            <a:chExt cx="843" cy="1379"/>
          </a:xfrm>
        </p:grpSpPr>
        <p:sp>
          <p:nvSpPr>
            <p:cNvPr id="61" name="Google Shape;61;p45"/>
            <p:cNvSpPr/>
            <p:nvPr/>
          </p:nvSpPr>
          <p:spPr>
            <a:xfrm>
              <a:off x="4704" y="1885"/>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2" name="Google Shape;62;p45"/>
            <p:cNvSpPr/>
            <p:nvPr/>
          </p:nvSpPr>
          <p:spPr>
            <a:xfrm>
              <a:off x="4883" y="1885"/>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3" name="Google Shape;63;p45"/>
            <p:cNvSpPr/>
            <p:nvPr/>
          </p:nvSpPr>
          <p:spPr>
            <a:xfrm>
              <a:off x="5062" y="1885"/>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4" name="Google Shape;64;p45"/>
            <p:cNvSpPr/>
            <p:nvPr/>
          </p:nvSpPr>
          <p:spPr>
            <a:xfrm>
              <a:off x="4704" y="2064"/>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5" name="Google Shape;65;p45"/>
            <p:cNvSpPr/>
            <p:nvPr/>
          </p:nvSpPr>
          <p:spPr>
            <a:xfrm>
              <a:off x="4883" y="2064"/>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6" name="Google Shape;66;p45"/>
            <p:cNvSpPr/>
            <p:nvPr/>
          </p:nvSpPr>
          <p:spPr>
            <a:xfrm>
              <a:off x="5062" y="2064"/>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7" name="Google Shape;67;p45"/>
            <p:cNvSpPr/>
            <p:nvPr/>
          </p:nvSpPr>
          <p:spPr>
            <a:xfrm>
              <a:off x="5241" y="2064"/>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8" name="Google Shape;68;p45"/>
            <p:cNvSpPr/>
            <p:nvPr/>
          </p:nvSpPr>
          <p:spPr>
            <a:xfrm>
              <a:off x="4704" y="2243"/>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9" name="Google Shape;69;p45"/>
            <p:cNvSpPr/>
            <p:nvPr/>
          </p:nvSpPr>
          <p:spPr>
            <a:xfrm>
              <a:off x="4883" y="2243"/>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0" name="Google Shape;70;p45"/>
            <p:cNvSpPr/>
            <p:nvPr/>
          </p:nvSpPr>
          <p:spPr>
            <a:xfrm>
              <a:off x="5062" y="2243"/>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1" name="Google Shape;71;p45"/>
            <p:cNvSpPr/>
            <p:nvPr/>
          </p:nvSpPr>
          <p:spPr>
            <a:xfrm>
              <a:off x="5241" y="2243"/>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2" name="Google Shape;72;p45"/>
            <p:cNvSpPr/>
            <p:nvPr/>
          </p:nvSpPr>
          <p:spPr>
            <a:xfrm>
              <a:off x="5420" y="2243"/>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3" name="Google Shape;73;p45"/>
            <p:cNvSpPr/>
            <p:nvPr/>
          </p:nvSpPr>
          <p:spPr>
            <a:xfrm>
              <a:off x="4704" y="2421"/>
              <a:ext cx="127" cy="128"/>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4" name="Google Shape;74;p45"/>
            <p:cNvSpPr/>
            <p:nvPr/>
          </p:nvSpPr>
          <p:spPr>
            <a:xfrm>
              <a:off x="4883" y="2421"/>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5" name="Google Shape;75;p45"/>
            <p:cNvSpPr/>
            <p:nvPr/>
          </p:nvSpPr>
          <p:spPr>
            <a:xfrm>
              <a:off x="5062" y="2421"/>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6" name="Google Shape;76;p45"/>
            <p:cNvSpPr/>
            <p:nvPr/>
          </p:nvSpPr>
          <p:spPr>
            <a:xfrm>
              <a:off x="5241" y="2421"/>
              <a:ext cx="127" cy="12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7" name="Google Shape;77;p45"/>
            <p:cNvSpPr/>
            <p:nvPr/>
          </p:nvSpPr>
          <p:spPr>
            <a:xfrm>
              <a:off x="4704" y="2600"/>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8" name="Google Shape;78;p45"/>
            <p:cNvSpPr/>
            <p:nvPr/>
          </p:nvSpPr>
          <p:spPr>
            <a:xfrm>
              <a:off x="4883" y="2600"/>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9" name="Google Shape;79;p45"/>
            <p:cNvSpPr/>
            <p:nvPr/>
          </p:nvSpPr>
          <p:spPr>
            <a:xfrm>
              <a:off x="5062" y="2600"/>
              <a:ext cx="127" cy="12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0" name="Google Shape;80;p45"/>
            <p:cNvSpPr/>
            <p:nvPr/>
          </p:nvSpPr>
          <p:spPr>
            <a:xfrm>
              <a:off x="5241" y="2600"/>
              <a:ext cx="127" cy="12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1" name="Google Shape;81;p45"/>
            <p:cNvSpPr/>
            <p:nvPr/>
          </p:nvSpPr>
          <p:spPr>
            <a:xfrm>
              <a:off x="5420" y="2600"/>
              <a:ext cx="127" cy="128"/>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2" name="Google Shape;82;p45"/>
            <p:cNvSpPr/>
            <p:nvPr/>
          </p:nvSpPr>
          <p:spPr>
            <a:xfrm>
              <a:off x="4704" y="2779"/>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3" name="Google Shape;83;p45"/>
            <p:cNvSpPr/>
            <p:nvPr/>
          </p:nvSpPr>
          <p:spPr>
            <a:xfrm>
              <a:off x="4883" y="2779"/>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4" name="Google Shape;84;p45"/>
            <p:cNvSpPr/>
            <p:nvPr/>
          </p:nvSpPr>
          <p:spPr>
            <a:xfrm>
              <a:off x="5062" y="2779"/>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5" name="Google Shape;85;p45"/>
            <p:cNvSpPr/>
            <p:nvPr/>
          </p:nvSpPr>
          <p:spPr>
            <a:xfrm>
              <a:off x="5241" y="2779"/>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6" name="Google Shape;86;p45"/>
            <p:cNvSpPr/>
            <p:nvPr/>
          </p:nvSpPr>
          <p:spPr>
            <a:xfrm>
              <a:off x="4704" y="2958"/>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7" name="Google Shape;87;p45"/>
            <p:cNvSpPr/>
            <p:nvPr/>
          </p:nvSpPr>
          <p:spPr>
            <a:xfrm>
              <a:off x="4883" y="2958"/>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8" name="Google Shape;88;p45"/>
            <p:cNvSpPr/>
            <p:nvPr/>
          </p:nvSpPr>
          <p:spPr>
            <a:xfrm>
              <a:off x="5062" y="2958"/>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 name="Google Shape;89;p45"/>
            <p:cNvSpPr/>
            <p:nvPr/>
          </p:nvSpPr>
          <p:spPr>
            <a:xfrm>
              <a:off x="5241" y="2958"/>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0" name="Google Shape;90;p45"/>
            <p:cNvSpPr/>
            <p:nvPr/>
          </p:nvSpPr>
          <p:spPr>
            <a:xfrm>
              <a:off x="4883" y="3137"/>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1" name="Google Shape;91;p45"/>
            <p:cNvSpPr/>
            <p:nvPr/>
          </p:nvSpPr>
          <p:spPr>
            <a:xfrm>
              <a:off x="5241" y="3137"/>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cxnSp>
        <p:nvCxnSpPr>
          <p:cNvPr id="92" name="Google Shape;92;p45"/>
          <p:cNvCxnSpPr/>
          <p:nvPr/>
        </p:nvCxnSpPr>
        <p:spPr>
          <a:xfrm>
            <a:off x="304800" y="2819400"/>
            <a:ext cx="8229600" cy="0"/>
          </a:xfrm>
          <a:prstGeom prst="straightConnector1">
            <a:avLst/>
          </a:prstGeom>
          <a:noFill/>
          <a:ln w="9525" cap="flat" cmpd="sng">
            <a:solidFill>
              <a:schemeClr val="dk1"/>
            </a:solidFill>
            <a:prstDash val="solid"/>
            <a:round/>
            <a:headEnd type="none" w="med" len="med"/>
            <a:tailEnd type="none" w="med" len="med"/>
          </a:ln>
        </p:spPr>
      </p:cxnSp>
      <p:sp>
        <p:nvSpPr>
          <p:cNvPr id="93" name="Google Shape;93;p45"/>
          <p:cNvSpPr txBox="1">
            <a:spLocks noGrp="1"/>
          </p:cNvSpPr>
          <p:nvPr>
            <p:ph type="ctrTitle"/>
          </p:nvPr>
        </p:nvSpPr>
        <p:spPr>
          <a:xfrm>
            <a:off x="315913" y="466725"/>
            <a:ext cx="6781800" cy="213360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45"/>
          <p:cNvSpPr txBox="1">
            <a:spLocks noGrp="1"/>
          </p:cNvSpPr>
          <p:nvPr>
            <p:ph type="subTitle" idx="1"/>
          </p:nvPr>
        </p:nvSpPr>
        <p:spPr>
          <a:xfrm>
            <a:off x="849313" y="3049588"/>
            <a:ext cx="6248400" cy="2362200"/>
          </a:xfrm>
          <a:prstGeom prst="rect">
            <a:avLst/>
          </a:prstGeom>
          <a:noFill/>
          <a:ln>
            <a:noFill/>
          </a:ln>
        </p:spPr>
        <p:txBody>
          <a:bodyPr spcFirstLastPara="1" wrap="square" lIns="91425" tIns="45700" rIns="91425" bIns="45700" anchor="t" anchorCtr="0">
            <a:noAutofit/>
          </a:bodyPr>
          <a:lstStyle>
            <a:lvl1pPr lvl="0" algn="r">
              <a:spcBef>
                <a:spcPts val="640"/>
              </a:spcBef>
              <a:spcAft>
                <a:spcPts val="0"/>
              </a:spcAft>
              <a:buSzPts val="2240"/>
              <a:buFont typeface="Noto Sans Symbols"/>
              <a:buNone/>
              <a:defRPr sz="3200"/>
            </a:lvl1pPr>
            <a:lvl2pPr lvl="1" algn="l">
              <a:spcBef>
                <a:spcPts val="360"/>
              </a:spcBef>
              <a:spcAft>
                <a:spcPts val="0"/>
              </a:spcAft>
              <a:buSzPts val="1260"/>
              <a:buChar char="●"/>
              <a:defRPr/>
            </a:lvl2pPr>
            <a:lvl3pPr lvl="2" algn="l">
              <a:spcBef>
                <a:spcPts val="360"/>
              </a:spcBef>
              <a:spcAft>
                <a:spcPts val="0"/>
              </a:spcAft>
              <a:buSzPts val="1260"/>
              <a:buChar char="●"/>
              <a:defRPr/>
            </a:lvl3pPr>
            <a:lvl4pPr lvl="3" algn="l">
              <a:spcBef>
                <a:spcPts val="360"/>
              </a:spcBef>
              <a:spcAft>
                <a:spcPts val="0"/>
              </a:spcAft>
              <a:buSzPts val="1350"/>
              <a:buChar char="▪"/>
              <a:defRPr/>
            </a:lvl4pPr>
            <a:lvl5pPr lvl="4" algn="l">
              <a:spcBef>
                <a:spcPts val="360"/>
              </a:spcBef>
              <a:spcAft>
                <a:spcPts val="0"/>
              </a:spcAft>
              <a:buSzPts val="1440"/>
              <a:buChar char="▪"/>
              <a:defRPr/>
            </a:lvl5pPr>
            <a:lvl6pPr lvl="5" algn="l">
              <a:spcBef>
                <a:spcPts val="360"/>
              </a:spcBef>
              <a:spcAft>
                <a:spcPts val="0"/>
              </a:spcAft>
              <a:buSzPts val="1440"/>
              <a:buChar char="▪"/>
              <a:defRPr/>
            </a:lvl6pPr>
            <a:lvl7pPr lvl="6" algn="l">
              <a:spcBef>
                <a:spcPts val="360"/>
              </a:spcBef>
              <a:spcAft>
                <a:spcPts val="0"/>
              </a:spcAft>
              <a:buSzPts val="1440"/>
              <a:buChar char="▪"/>
              <a:defRPr/>
            </a:lvl7pPr>
            <a:lvl8pPr lvl="7" algn="l">
              <a:spcBef>
                <a:spcPts val="360"/>
              </a:spcBef>
              <a:spcAft>
                <a:spcPts val="0"/>
              </a:spcAft>
              <a:buSzPts val="1440"/>
              <a:buChar char="▪"/>
              <a:defRPr/>
            </a:lvl8pPr>
            <a:lvl9pPr lvl="8" algn="l">
              <a:spcBef>
                <a:spcPts val="360"/>
              </a:spcBef>
              <a:spcAft>
                <a:spcPts val="0"/>
              </a:spcAft>
              <a:buSzPts val="1440"/>
              <a:buChar char="▪"/>
              <a:defRPr/>
            </a:lvl9pPr>
          </a:lstStyle>
          <a:p>
            <a:endParaRPr/>
          </a:p>
        </p:txBody>
      </p:sp>
      <p:sp>
        <p:nvSpPr>
          <p:cNvPr id="95" name="Google Shape;95;p45"/>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45"/>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45"/>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000">
                <a:solidFill>
                  <a:schemeClr val="dk1"/>
                </a:solidFill>
                <a:latin typeface="Arial"/>
                <a:ea typeface="Arial"/>
                <a:cs typeface="Arial"/>
                <a:sym typeface="Arial"/>
              </a:defRPr>
            </a:lvl1pPr>
            <a:lvl2pPr marL="0" lvl="1" indent="0" algn="r">
              <a:spcBef>
                <a:spcPts val="0"/>
              </a:spcBef>
              <a:spcAft>
                <a:spcPts val="0"/>
              </a:spcAft>
              <a:buNone/>
              <a:defRPr sz="1000">
                <a:solidFill>
                  <a:schemeClr val="dk1"/>
                </a:solidFill>
                <a:latin typeface="Arial"/>
                <a:ea typeface="Arial"/>
                <a:cs typeface="Arial"/>
                <a:sym typeface="Arial"/>
              </a:defRPr>
            </a:lvl2pPr>
            <a:lvl3pPr marL="0" lvl="2" indent="0" algn="r">
              <a:spcBef>
                <a:spcPts val="0"/>
              </a:spcBef>
              <a:spcAft>
                <a:spcPts val="0"/>
              </a:spcAft>
              <a:buNone/>
              <a:defRPr sz="1000">
                <a:solidFill>
                  <a:schemeClr val="dk1"/>
                </a:solidFill>
                <a:latin typeface="Arial"/>
                <a:ea typeface="Arial"/>
                <a:cs typeface="Arial"/>
                <a:sym typeface="Arial"/>
              </a:defRPr>
            </a:lvl3pPr>
            <a:lvl4pPr marL="0" lvl="3" indent="0" algn="r">
              <a:spcBef>
                <a:spcPts val="0"/>
              </a:spcBef>
              <a:spcAft>
                <a:spcPts val="0"/>
              </a:spcAft>
              <a:buNone/>
              <a:defRPr sz="1000">
                <a:solidFill>
                  <a:schemeClr val="dk1"/>
                </a:solidFill>
                <a:latin typeface="Arial"/>
                <a:ea typeface="Arial"/>
                <a:cs typeface="Arial"/>
                <a:sym typeface="Arial"/>
              </a:defRPr>
            </a:lvl4pPr>
            <a:lvl5pPr marL="0" lvl="4" indent="0" algn="r">
              <a:spcBef>
                <a:spcPts val="0"/>
              </a:spcBef>
              <a:spcAft>
                <a:spcPts val="0"/>
              </a:spcAft>
              <a:buNone/>
              <a:defRPr sz="1000">
                <a:solidFill>
                  <a:schemeClr val="dk1"/>
                </a:solidFill>
                <a:latin typeface="Arial"/>
                <a:ea typeface="Arial"/>
                <a:cs typeface="Arial"/>
                <a:sym typeface="Arial"/>
              </a:defRPr>
            </a:lvl5pPr>
            <a:lvl6pPr marL="0" lvl="5" indent="0" algn="r">
              <a:spcBef>
                <a:spcPts val="0"/>
              </a:spcBef>
              <a:spcAft>
                <a:spcPts val="0"/>
              </a:spcAft>
              <a:buNone/>
              <a:defRPr sz="1000">
                <a:solidFill>
                  <a:schemeClr val="dk1"/>
                </a:solidFill>
                <a:latin typeface="Arial"/>
                <a:ea typeface="Arial"/>
                <a:cs typeface="Arial"/>
                <a:sym typeface="Arial"/>
              </a:defRPr>
            </a:lvl6pPr>
            <a:lvl7pPr marL="0" lvl="6" indent="0" algn="r">
              <a:spcBef>
                <a:spcPts val="0"/>
              </a:spcBef>
              <a:spcAft>
                <a:spcPts val="0"/>
              </a:spcAft>
              <a:buNone/>
              <a:defRPr sz="1000">
                <a:solidFill>
                  <a:schemeClr val="dk1"/>
                </a:solidFill>
                <a:latin typeface="Arial"/>
                <a:ea typeface="Arial"/>
                <a:cs typeface="Arial"/>
                <a:sym typeface="Arial"/>
              </a:defRPr>
            </a:lvl7pPr>
            <a:lvl8pPr marL="0" lvl="7" indent="0" algn="r">
              <a:spcBef>
                <a:spcPts val="0"/>
              </a:spcBef>
              <a:spcAft>
                <a:spcPts val="0"/>
              </a:spcAft>
              <a:buNone/>
              <a:defRPr sz="1000">
                <a:solidFill>
                  <a:schemeClr val="dk1"/>
                </a:solidFill>
                <a:latin typeface="Arial"/>
                <a:ea typeface="Arial"/>
                <a:cs typeface="Arial"/>
                <a:sym typeface="Arial"/>
              </a:defRPr>
            </a:lvl8pPr>
            <a:lvl9pPr marL="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8"/>
        <p:cNvGrpSpPr/>
        <p:nvPr/>
      </p:nvGrpSpPr>
      <p:grpSpPr>
        <a:xfrm>
          <a:off x="0" y="0"/>
          <a:ext cx="0" cy="0"/>
          <a:chOff x="0" y="0"/>
          <a:chExt cx="0" cy="0"/>
        </a:xfrm>
      </p:grpSpPr>
      <p:sp>
        <p:nvSpPr>
          <p:cNvPr id="99" name="Google Shape;99;p46"/>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46"/>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SzPts val="1400"/>
              <a:buNone/>
              <a:defRPr sz="2000"/>
            </a:lvl1pPr>
            <a:lvl2pPr marL="914400" lvl="1" indent="-228600" algn="l">
              <a:spcBef>
                <a:spcPts val="360"/>
              </a:spcBef>
              <a:spcAft>
                <a:spcPts val="0"/>
              </a:spcAft>
              <a:buSzPts val="1260"/>
              <a:buNone/>
              <a:defRPr sz="1800"/>
            </a:lvl2pPr>
            <a:lvl3pPr marL="1371600" lvl="2" indent="-228600" algn="l">
              <a:spcBef>
                <a:spcPts val="320"/>
              </a:spcBef>
              <a:spcAft>
                <a:spcPts val="0"/>
              </a:spcAft>
              <a:buSzPts val="1120"/>
              <a:buNone/>
              <a:defRPr sz="1600"/>
            </a:lvl3pPr>
            <a:lvl4pPr marL="1828800" lvl="3" indent="-228600" algn="l">
              <a:spcBef>
                <a:spcPts val="280"/>
              </a:spcBef>
              <a:spcAft>
                <a:spcPts val="0"/>
              </a:spcAft>
              <a:buSzPts val="1050"/>
              <a:buNone/>
              <a:defRPr sz="1400"/>
            </a:lvl4pPr>
            <a:lvl5pPr marL="2286000" lvl="4" indent="-228600" algn="l">
              <a:spcBef>
                <a:spcPts val="280"/>
              </a:spcBef>
              <a:spcAft>
                <a:spcPts val="0"/>
              </a:spcAft>
              <a:buSzPts val="1120"/>
              <a:buNone/>
              <a:defRPr sz="1400"/>
            </a:lvl5pPr>
            <a:lvl6pPr marL="2743200" lvl="5" indent="-228600" algn="l">
              <a:spcBef>
                <a:spcPts val="280"/>
              </a:spcBef>
              <a:spcAft>
                <a:spcPts val="0"/>
              </a:spcAft>
              <a:buSzPts val="1120"/>
              <a:buNone/>
              <a:defRPr sz="1400"/>
            </a:lvl6pPr>
            <a:lvl7pPr marL="3200400" lvl="6" indent="-228600" algn="l">
              <a:spcBef>
                <a:spcPts val="280"/>
              </a:spcBef>
              <a:spcAft>
                <a:spcPts val="0"/>
              </a:spcAft>
              <a:buSzPts val="1120"/>
              <a:buNone/>
              <a:defRPr sz="1400"/>
            </a:lvl7pPr>
            <a:lvl8pPr marL="3657600" lvl="7" indent="-228600" algn="l">
              <a:spcBef>
                <a:spcPts val="280"/>
              </a:spcBef>
              <a:spcAft>
                <a:spcPts val="0"/>
              </a:spcAft>
              <a:buSzPts val="1120"/>
              <a:buNone/>
              <a:defRPr sz="1400"/>
            </a:lvl8pPr>
            <a:lvl9pPr marL="4114800" lvl="8" indent="-228600" algn="l">
              <a:spcBef>
                <a:spcPts val="280"/>
              </a:spcBef>
              <a:spcAft>
                <a:spcPts val="0"/>
              </a:spcAft>
              <a:buSzPts val="1120"/>
              <a:buNone/>
              <a:defRPr sz="1400"/>
            </a:lvl9pPr>
          </a:lstStyle>
          <a:p>
            <a:endParaRPr/>
          </a:p>
        </p:txBody>
      </p:sp>
      <p:sp>
        <p:nvSpPr>
          <p:cNvPr id="101" name="Google Shape;101;p46"/>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46"/>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46"/>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000">
                <a:solidFill>
                  <a:schemeClr val="dk1"/>
                </a:solidFill>
                <a:latin typeface="Arial"/>
                <a:ea typeface="Arial"/>
                <a:cs typeface="Arial"/>
                <a:sym typeface="Arial"/>
              </a:defRPr>
            </a:lvl1pPr>
            <a:lvl2pPr marL="0" lvl="1" indent="0" algn="r">
              <a:spcBef>
                <a:spcPts val="0"/>
              </a:spcBef>
              <a:spcAft>
                <a:spcPts val="0"/>
              </a:spcAft>
              <a:buNone/>
              <a:defRPr sz="1000">
                <a:solidFill>
                  <a:schemeClr val="dk1"/>
                </a:solidFill>
                <a:latin typeface="Arial"/>
                <a:ea typeface="Arial"/>
                <a:cs typeface="Arial"/>
                <a:sym typeface="Arial"/>
              </a:defRPr>
            </a:lvl2pPr>
            <a:lvl3pPr marL="0" lvl="2" indent="0" algn="r">
              <a:spcBef>
                <a:spcPts val="0"/>
              </a:spcBef>
              <a:spcAft>
                <a:spcPts val="0"/>
              </a:spcAft>
              <a:buNone/>
              <a:defRPr sz="1000">
                <a:solidFill>
                  <a:schemeClr val="dk1"/>
                </a:solidFill>
                <a:latin typeface="Arial"/>
                <a:ea typeface="Arial"/>
                <a:cs typeface="Arial"/>
                <a:sym typeface="Arial"/>
              </a:defRPr>
            </a:lvl3pPr>
            <a:lvl4pPr marL="0" lvl="3" indent="0" algn="r">
              <a:spcBef>
                <a:spcPts val="0"/>
              </a:spcBef>
              <a:spcAft>
                <a:spcPts val="0"/>
              </a:spcAft>
              <a:buNone/>
              <a:defRPr sz="1000">
                <a:solidFill>
                  <a:schemeClr val="dk1"/>
                </a:solidFill>
                <a:latin typeface="Arial"/>
                <a:ea typeface="Arial"/>
                <a:cs typeface="Arial"/>
                <a:sym typeface="Arial"/>
              </a:defRPr>
            </a:lvl4pPr>
            <a:lvl5pPr marL="0" lvl="4" indent="0" algn="r">
              <a:spcBef>
                <a:spcPts val="0"/>
              </a:spcBef>
              <a:spcAft>
                <a:spcPts val="0"/>
              </a:spcAft>
              <a:buNone/>
              <a:defRPr sz="1000">
                <a:solidFill>
                  <a:schemeClr val="dk1"/>
                </a:solidFill>
                <a:latin typeface="Arial"/>
                <a:ea typeface="Arial"/>
                <a:cs typeface="Arial"/>
                <a:sym typeface="Arial"/>
              </a:defRPr>
            </a:lvl5pPr>
            <a:lvl6pPr marL="0" lvl="5" indent="0" algn="r">
              <a:spcBef>
                <a:spcPts val="0"/>
              </a:spcBef>
              <a:spcAft>
                <a:spcPts val="0"/>
              </a:spcAft>
              <a:buNone/>
              <a:defRPr sz="1000">
                <a:solidFill>
                  <a:schemeClr val="dk1"/>
                </a:solidFill>
                <a:latin typeface="Arial"/>
                <a:ea typeface="Arial"/>
                <a:cs typeface="Arial"/>
                <a:sym typeface="Arial"/>
              </a:defRPr>
            </a:lvl6pPr>
            <a:lvl7pPr marL="0" lvl="6" indent="0" algn="r">
              <a:spcBef>
                <a:spcPts val="0"/>
              </a:spcBef>
              <a:spcAft>
                <a:spcPts val="0"/>
              </a:spcAft>
              <a:buNone/>
              <a:defRPr sz="1000">
                <a:solidFill>
                  <a:schemeClr val="dk1"/>
                </a:solidFill>
                <a:latin typeface="Arial"/>
                <a:ea typeface="Arial"/>
                <a:cs typeface="Arial"/>
                <a:sym typeface="Arial"/>
              </a:defRPr>
            </a:lvl7pPr>
            <a:lvl8pPr marL="0" lvl="7" indent="0" algn="r">
              <a:spcBef>
                <a:spcPts val="0"/>
              </a:spcBef>
              <a:spcAft>
                <a:spcPts val="0"/>
              </a:spcAft>
              <a:buNone/>
              <a:defRPr sz="1000">
                <a:solidFill>
                  <a:schemeClr val="dk1"/>
                </a:solidFill>
                <a:latin typeface="Arial"/>
                <a:ea typeface="Arial"/>
                <a:cs typeface="Arial"/>
                <a:sym typeface="Arial"/>
              </a:defRPr>
            </a:lvl8pPr>
            <a:lvl9pPr marL="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4"/>
        <p:cNvGrpSpPr/>
        <p:nvPr/>
      </p:nvGrpSpPr>
      <p:grpSpPr>
        <a:xfrm>
          <a:off x="0" y="0"/>
          <a:ext cx="0" cy="0"/>
          <a:chOff x="0" y="0"/>
          <a:chExt cx="0" cy="0"/>
        </a:xfrm>
      </p:grpSpPr>
      <p:sp>
        <p:nvSpPr>
          <p:cNvPr id="105" name="Google Shape;105;p47"/>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47"/>
          <p:cNvSpPr txBox="1">
            <a:spLocks noGrp="1"/>
          </p:cNvSpPr>
          <p:nvPr>
            <p:ph type="body" idx="1"/>
          </p:nvPr>
        </p:nvSpPr>
        <p:spPr>
          <a:xfrm>
            <a:off x="457200" y="1719263"/>
            <a:ext cx="4038600" cy="4411662"/>
          </a:xfrm>
          <a:prstGeom prst="rect">
            <a:avLst/>
          </a:prstGeom>
          <a:noFill/>
          <a:ln>
            <a:noFill/>
          </a:ln>
        </p:spPr>
        <p:txBody>
          <a:bodyPr spcFirstLastPara="1" wrap="square" lIns="91425" tIns="45700" rIns="91425" bIns="45700" anchor="t" anchorCtr="0">
            <a:noAutofit/>
          </a:bodyPr>
          <a:lstStyle>
            <a:lvl1pPr marL="457200" lvl="0" indent="-353060" algn="l">
              <a:spcBef>
                <a:spcPts val="560"/>
              </a:spcBef>
              <a:spcAft>
                <a:spcPts val="0"/>
              </a:spcAft>
              <a:buSzPts val="1960"/>
              <a:buChar char="●"/>
              <a:defRPr sz="2800"/>
            </a:lvl1pPr>
            <a:lvl2pPr marL="914400" lvl="1" indent="-335280" algn="l">
              <a:spcBef>
                <a:spcPts val="480"/>
              </a:spcBef>
              <a:spcAft>
                <a:spcPts val="0"/>
              </a:spcAft>
              <a:buSzPts val="1680"/>
              <a:buChar char="●"/>
              <a:defRPr sz="2400"/>
            </a:lvl2pPr>
            <a:lvl3pPr marL="1371600" lvl="2" indent="-317500" algn="l">
              <a:spcBef>
                <a:spcPts val="400"/>
              </a:spcBef>
              <a:spcAft>
                <a:spcPts val="0"/>
              </a:spcAft>
              <a:buSzPts val="1400"/>
              <a:buChar char="●"/>
              <a:defRPr sz="2000"/>
            </a:lvl3pPr>
            <a:lvl4pPr marL="1828800" lvl="3" indent="-314325" algn="l">
              <a:spcBef>
                <a:spcPts val="360"/>
              </a:spcBef>
              <a:spcAft>
                <a:spcPts val="0"/>
              </a:spcAft>
              <a:buSzPts val="1350"/>
              <a:buChar char="▪"/>
              <a:defRPr sz="1800"/>
            </a:lvl4pPr>
            <a:lvl5pPr marL="2286000" lvl="4" indent="-320040" algn="l">
              <a:spcBef>
                <a:spcPts val="360"/>
              </a:spcBef>
              <a:spcAft>
                <a:spcPts val="0"/>
              </a:spcAft>
              <a:buSzPts val="1440"/>
              <a:buChar char="▪"/>
              <a:defRPr sz="1800"/>
            </a:lvl5pPr>
            <a:lvl6pPr marL="2743200" lvl="5" indent="-320040" algn="l">
              <a:spcBef>
                <a:spcPts val="360"/>
              </a:spcBef>
              <a:spcAft>
                <a:spcPts val="0"/>
              </a:spcAft>
              <a:buSzPts val="1440"/>
              <a:buChar char="▪"/>
              <a:defRPr sz="1800"/>
            </a:lvl6pPr>
            <a:lvl7pPr marL="3200400" lvl="6" indent="-320040" algn="l">
              <a:spcBef>
                <a:spcPts val="360"/>
              </a:spcBef>
              <a:spcAft>
                <a:spcPts val="0"/>
              </a:spcAft>
              <a:buSzPts val="1440"/>
              <a:buChar char="▪"/>
              <a:defRPr sz="1800"/>
            </a:lvl7pPr>
            <a:lvl8pPr marL="3657600" lvl="7" indent="-320040" algn="l">
              <a:spcBef>
                <a:spcPts val="360"/>
              </a:spcBef>
              <a:spcAft>
                <a:spcPts val="0"/>
              </a:spcAft>
              <a:buSzPts val="1440"/>
              <a:buChar char="▪"/>
              <a:defRPr sz="1800"/>
            </a:lvl8pPr>
            <a:lvl9pPr marL="4114800" lvl="8" indent="-320040" algn="l">
              <a:spcBef>
                <a:spcPts val="360"/>
              </a:spcBef>
              <a:spcAft>
                <a:spcPts val="0"/>
              </a:spcAft>
              <a:buSzPts val="1440"/>
              <a:buChar char="▪"/>
              <a:defRPr sz="1800"/>
            </a:lvl9pPr>
          </a:lstStyle>
          <a:p>
            <a:endParaRPr/>
          </a:p>
        </p:txBody>
      </p:sp>
      <p:sp>
        <p:nvSpPr>
          <p:cNvPr id="107" name="Google Shape;107;p47"/>
          <p:cNvSpPr txBox="1">
            <a:spLocks noGrp="1"/>
          </p:cNvSpPr>
          <p:nvPr>
            <p:ph type="body" idx="2"/>
          </p:nvPr>
        </p:nvSpPr>
        <p:spPr>
          <a:xfrm>
            <a:off x="4648200" y="1719263"/>
            <a:ext cx="4038600" cy="4411662"/>
          </a:xfrm>
          <a:prstGeom prst="rect">
            <a:avLst/>
          </a:prstGeom>
          <a:noFill/>
          <a:ln>
            <a:noFill/>
          </a:ln>
        </p:spPr>
        <p:txBody>
          <a:bodyPr spcFirstLastPara="1" wrap="square" lIns="91425" tIns="45700" rIns="91425" bIns="45700" anchor="t" anchorCtr="0">
            <a:noAutofit/>
          </a:bodyPr>
          <a:lstStyle>
            <a:lvl1pPr marL="457200" lvl="0" indent="-353060" algn="l">
              <a:spcBef>
                <a:spcPts val="560"/>
              </a:spcBef>
              <a:spcAft>
                <a:spcPts val="0"/>
              </a:spcAft>
              <a:buSzPts val="1960"/>
              <a:buChar char="●"/>
              <a:defRPr sz="2800"/>
            </a:lvl1pPr>
            <a:lvl2pPr marL="914400" lvl="1" indent="-335280" algn="l">
              <a:spcBef>
                <a:spcPts val="480"/>
              </a:spcBef>
              <a:spcAft>
                <a:spcPts val="0"/>
              </a:spcAft>
              <a:buSzPts val="1680"/>
              <a:buChar char="●"/>
              <a:defRPr sz="2400"/>
            </a:lvl2pPr>
            <a:lvl3pPr marL="1371600" lvl="2" indent="-317500" algn="l">
              <a:spcBef>
                <a:spcPts val="400"/>
              </a:spcBef>
              <a:spcAft>
                <a:spcPts val="0"/>
              </a:spcAft>
              <a:buSzPts val="1400"/>
              <a:buChar char="●"/>
              <a:defRPr sz="2000"/>
            </a:lvl3pPr>
            <a:lvl4pPr marL="1828800" lvl="3" indent="-314325" algn="l">
              <a:spcBef>
                <a:spcPts val="360"/>
              </a:spcBef>
              <a:spcAft>
                <a:spcPts val="0"/>
              </a:spcAft>
              <a:buSzPts val="1350"/>
              <a:buChar char="▪"/>
              <a:defRPr sz="1800"/>
            </a:lvl4pPr>
            <a:lvl5pPr marL="2286000" lvl="4" indent="-320040" algn="l">
              <a:spcBef>
                <a:spcPts val="360"/>
              </a:spcBef>
              <a:spcAft>
                <a:spcPts val="0"/>
              </a:spcAft>
              <a:buSzPts val="1440"/>
              <a:buChar char="▪"/>
              <a:defRPr sz="1800"/>
            </a:lvl5pPr>
            <a:lvl6pPr marL="2743200" lvl="5" indent="-320040" algn="l">
              <a:spcBef>
                <a:spcPts val="360"/>
              </a:spcBef>
              <a:spcAft>
                <a:spcPts val="0"/>
              </a:spcAft>
              <a:buSzPts val="1440"/>
              <a:buChar char="▪"/>
              <a:defRPr sz="1800"/>
            </a:lvl6pPr>
            <a:lvl7pPr marL="3200400" lvl="6" indent="-320040" algn="l">
              <a:spcBef>
                <a:spcPts val="360"/>
              </a:spcBef>
              <a:spcAft>
                <a:spcPts val="0"/>
              </a:spcAft>
              <a:buSzPts val="1440"/>
              <a:buChar char="▪"/>
              <a:defRPr sz="1800"/>
            </a:lvl7pPr>
            <a:lvl8pPr marL="3657600" lvl="7" indent="-320040" algn="l">
              <a:spcBef>
                <a:spcPts val="360"/>
              </a:spcBef>
              <a:spcAft>
                <a:spcPts val="0"/>
              </a:spcAft>
              <a:buSzPts val="1440"/>
              <a:buChar char="▪"/>
              <a:defRPr sz="1800"/>
            </a:lvl8pPr>
            <a:lvl9pPr marL="4114800" lvl="8" indent="-320040" algn="l">
              <a:spcBef>
                <a:spcPts val="360"/>
              </a:spcBef>
              <a:spcAft>
                <a:spcPts val="0"/>
              </a:spcAft>
              <a:buSzPts val="1440"/>
              <a:buChar char="▪"/>
              <a:defRPr sz="1800"/>
            </a:lvl9pPr>
          </a:lstStyle>
          <a:p>
            <a:endParaRPr/>
          </a:p>
        </p:txBody>
      </p:sp>
      <p:sp>
        <p:nvSpPr>
          <p:cNvPr id="108" name="Google Shape;108;p47"/>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47"/>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47"/>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000">
                <a:solidFill>
                  <a:schemeClr val="dk1"/>
                </a:solidFill>
                <a:latin typeface="Arial"/>
                <a:ea typeface="Arial"/>
                <a:cs typeface="Arial"/>
                <a:sym typeface="Arial"/>
              </a:defRPr>
            </a:lvl1pPr>
            <a:lvl2pPr marL="0" lvl="1" indent="0" algn="r">
              <a:spcBef>
                <a:spcPts val="0"/>
              </a:spcBef>
              <a:spcAft>
                <a:spcPts val="0"/>
              </a:spcAft>
              <a:buNone/>
              <a:defRPr sz="1000">
                <a:solidFill>
                  <a:schemeClr val="dk1"/>
                </a:solidFill>
                <a:latin typeface="Arial"/>
                <a:ea typeface="Arial"/>
                <a:cs typeface="Arial"/>
                <a:sym typeface="Arial"/>
              </a:defRPr>
            </a:lvl2pPr>
            <a:lvl3pPr marL="0" lvl="2" indent="0" algn="r">
              <a:spcBef>
                <a:spcPts val="0"/>
              </a:spcBef>
              <a:spcAft>
                <a:spcPts val="0"/>
              </a:spcAft>
              <a:buNone/>
              <a:defRPr sz="1000">
                <a:solidFill>
                  <a:schemeClr val="dk1"/>
                </a:solidFill>
                <a:latin typeface="Arial"/>
                <a:ea typeface="Arial"/>
                <a:cs typeface="Arial"/>
                <a:sym typeface="Arial"/>
              </a:defRPr>
            </a:lvl3pPr>
            <a:lvl4pPr marL="0" lvl="3" indent="0" algn="r">
              <a:spcBef>
                <a:spcPts val="0"/>
              </a:spcBef>
              <a:spcAft>
                <a:spcPts val="0"/>
              </a:spcAft>
              <a:buNone/>
              <a:defRPr sz="1000">
                <a:solidFill>
                  <a:schemeClr val="dk1"/>
                </a:solidFill>
                <a:latin typeface="Arial"/>
                <a:ea typeface="Arial"/>
                <a:cs typeface="Arial"/>
                <a:sym typeface="Arial"/>
              </a:defRPr>
            </a:lvl4pPr>
            <a:lvl5pPr marL="0" lvl="4" indent="0" algn="r">
              <a:spcBef>
                <a:spcPts val="0"/>
              </a:spcBef>
              <a:spcAft>
                <a:spcPts val="0"/>
              </a:spcAft>
              <a:buNone/>
              <a:defRPr sz="1000">
                <a:solidFill>
                  <a:schemeClr val="dk1"/>
                </a:solidFill>
                <a:latin typeface="Arial"/>
                <a:ea typeface="Arial"/>
                <a:cs typeface="Arial"/>
                <a:sym typeface="Arial"/>
              </a:defRPr>
            </a:lvl5pPr>
            <a:lvl6pPr marL="0" lvl="5" indent="0" algn="r">
              <a:spcBef>
                <a:spcPts val="0"/>
              </a:spcBef>
              <a:spcAft>
                <a:spcPts val="0"/>
              </a:spcAft>
              <a:buNone/>
              <a:defRPr sz="1000">
                <a:solidFill>
                  <a:schemeClr val="dk1"/>
                </a:solidFill>
                <a:latin typeface="Arial"/>
                <a:ea typeface="Arial"/>
                <a:cs typeface="Arial"/>
                <a:sym typeface="Arial"/>
              </a:defRPr>
            </a:lvl6pPr>
            <a:lvl7pPr marL="0" lvl="6" indent="0" algn="r">
              <a:spcBef>
                <a:spcPts val="0"/>
              </a:spcBef>
              <a:spcAft>
                <a:spcPts val="0"/>
              </a:spcAft>
              <a:buNone/>
              <a:defRPr sz="1000">
                <a:solidFill>
                  <a:schemeClr val="dk1"/>
                </a:solidFill>
                <a:latin typeface="Arial"/>
                <a:ea typeface="Arial"/>
                <a:cs typeface="Arial"/>
                <a:sym typeface="Arial"/>
              </a:defRPr>
            </a:lvl7pPr>
            <a:lvl8pPr marL="0" lvl="7" indent="0" algn="r">
              <a:spcBef>
                <a:spcPts val="0"/>
              </a:spcBef>
              <a:spcAft>
                <a:spcPts val="0"/>
              </a:spcAft>
              <a:buNone/>
              <a:defRPr sz="1000">
                <a:solidFill>
                  <a:schemeClr val="dk1"/>
                </a:solidFill>
                <a:latin typeface="Arial"/>
                <a:ea typeface="Arial"/>
                <a:cs typeface="Arial"/>
                <a:sym typeface="Arial"/>
              </a:defRPr>
            </a:lvl8pPr>
            <a:lvl9pPr marL="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1"/>
        <p:cNvGrpSpPr/>
        <p:nvPr/>
      </p:nvGrpSpPr>
      <p:grpSpPr>
        <a:xfrm>
          <a:off x="0" y="0"/>
          <a:ext cx="0" cy="0"/>
          <a:chOff x="0" y="0"/>
          <a:chExt cx="0" cy="0"/>
        </a:xfrm>
      </p:grpSpPr>
      <p:sp>
        <p:nvSpPr>
          <p:cNvPr id="112" name="Google Shape;112;p4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48"/>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1680"/>
              <a:buNone/>
              <a:defRPr sz="2400" b="1"/>
            </a:lvl1pPr>
            <a:lvl2pPr marL="914400" lvl="1" indent="-228600" algn="l">
              <a:spcBef>
                <a:spcPts val="400"/>
              </a:spcBef>
              <a:spcAft>
                <a:spcPts val="0"/>
              </a:spcAft>
              <a:buSzPts val="1400"/>
              <a:buNone/>
              <a:defRPr sz="2000" b="1"/>
            </a:lvl2pPr>
            <a:lvl3pPr marL="1371600" lvl="2" indent="-228600" algn="l">
              <a:spcBef>
                <a:spcPts val="360"/>
              </a:spcBef>
              <a:spcAft>
                <a:spcPts val="0"/>
              </a:spcAft>
              <a:buSzPts val="1260"/>
              <a:buNone/>
              <a:defRPr sz="1800" b="1"/>
            </a:lvl3pPr>
            <a:lvl4pPr marL="1828800" lvl="3" indent="-228600" algn="l">
              <a:spcBef>
                <a:spcPts val="320"/>
              </a:spcBef>
              <a:spcAft>
                <a:spcPts val="0"/>
              </a:spcAft>
              <a:buSzPts val="1200"/>
              <a:buNone/>
              <a:defRPr sz="1600" b="1"/>
            </a:lvl4pPr>
            <a:lvl5pPr marL="2286000" lvl="4" indent="-228600" algn="l">
              <a:spcBef>
                <a:spcPts val="320"/>
              </a:spcBef>
              <a:spcAft>
                <a:spcPts val="0"/>
              </a:spcAft>
              <a:buSzPts val="1280"/>
              <a:buNone/>
              <a:defRPr sz="1600" b="1"/>
            </a:lvl5pPr>
            <a:lvl6pPr marL="2743200" lvl="5" indent="-228600" algn="l">
              <a:spcBef>
                <a:spcPts val="320"/>
              </a:spcBef>
              <a:spcAft>
                <a:spcPts val="0"/>
              </a:spcAft>
              <a:buSzPts val="1280"/>
              <a:buNone/>
              <a:defRPr sz="1600" b="1"/>
            </a:lvl6pPr>
            <a:lvl7pPr marL="3200400" lvl="6" indent="-228600" algn="l">
              <a:spcBef>
                <a:spcPts val="320"/>
              </a:spcBef>
              <a:spcAft>
                <a:spcPts val="0"/>
              </a:spcAft>
              <a:buSzPts val="1280"/>
              <a:buNone/>
              <a:defRPr sz="1600" b="1"/>
            </a:lvl7pPr>
            <a:lvl8pPr marL="3657600" lvl="7" indent="-228600" algn="l">
              <a:spcBef>
                <a:spcPts val="320"/>
              </a:spcBef>
              <a:spcAft>
                <a:spcPts val="0"/>
              </a:spcAft>
              <a:buSzPts val="1280"/>
              <a:buNone/>
              <a:defRPr sz="1600" b="1"/>
            </a:lvl8pPr>
            <a:lvl9pPr marL="4114800" lvl="8" indent="-228600" algn="l">
              <a:spcBef>
                <a:spcPts val="320"/>
              </a:spcBef>
              <a:spcAft>
                <a:spcPts val="0"/>
              </a:spcAft>
              <a:buSzPts val="1280"/>
              <a:buNone/>
              <a:defRPr sz="1600" b="1"/>
            </a:lvl9pPr>
          </a:lstStyle>
          <a:p>
            <a:endParaRPr/>
          </a:p>
        </p:txBody>
      </p:sp>
      <p:sp>
        <p:nvSpPr>
          <p:cNvPr id="114" name="Google Shape;114;p48"/>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35280" algn="l">
              <a:spcBef>
                <a:spcPts val="480"/>
              </a:spcBef>
              <a:spcAft>
                <a:spcPts val="0"/>
              </a:spcAft>
              <a:buSzPts val="1680"/>
              <a:buChar char="●"/>
              <a:defRPr sz="2400"/>
            </a:lvl1pPr>
            <a:lvl2pPr marL="914400" lvl="1" indent="-317500" algn="l">
              <a:spcBef>
                <a:spcPts val="400"/>
              </a:spcBef>
              <a:spcAft>
                <a:spcPts val="0"/>
              </a:spcAft>
              <a:buSzPts val="1400"/>
              <a:buChar char="●"/>
              <a:defRPr sz="2000"/>
            </a:lvl2pPr>
            <a:lvl3pPr marL="1371600" lvl="2" indent="-308610" algn="l">
              <a:spcBef>
                <a:spcPts val="360"/>
              </a:spcBef>
              <a:spcAft>
                <a:spcPts val="0"/>
              </a:spcAft>
              <a:buSzPts val="1260"/>
              <a:buChar char="●"/>
              <a:defRPr sz="1800"/>
            </a:lvl3pPr>
            <a:lvl4pPr marL="1828800" lvl="3" indent="-304800" algn="l">
              <a:spcBef>
                <a:spcPts val="320"/>
              </a:spcBef>
              <a:spcAft>
                <a:spcPts val="0"/>
              </a:spcAft>
              <a:buSzPts val="1200"/>
              <a:buChar char="▪"/>
              <a:defRPr sz="1600"/>
            </a:lvl4pPr>
            <a:lvl5pPr marL="2286000" lvl="4" indent="-309880" algn="l">
              <a:spcBef>
                <a:spcPts val="320"/>
              </a:spcBef>
              <a:spcAft>
                <a:spcPts val="0"/>
              </a:spcAft>
              <a:buSzPts val="1280"/>
              <a:buChar char="▪"/>
              <a:defRPr sz="1600"/>
            </a:lvl5pPr>
            <a:lvl6pPr marL="2743200" lvl="5" indent="-309880" algn="l">
              <a:spcBef>
                <a:spcPts val="320"/>
              </a:spcBef>
              <a:spcAft>
                <a:spcPts val="0"/>
              </a:spcAft>
              <a:buSzPts val="1280"/>
              <a:buChar char="▪"/>
              <a:defRPr sz="1600"/>
            </a:lvl6pPr>
            <a:lvl7pPr marL="3200400" lvl="6" indent="-309880" algn="l">
              <a:spcBef>
                <a:spcPts val="320"/>
              </a:spcBef>
              <a:spcAft>
                <a:spcPts val="0"/>
              </a:spcAft>
              <a:buSzPts val="1280"/>
              <a:buChar char="▪"/>
              <a:defRPr sz="1600"/>
            </a:lvl7pPr>
            <a:lvl8pPr marL="3657600" lvl="7" indent="-309880" algn="l">
              <a:spcBef>
                <a:spcPts val="320"/>
              </a:spcBef>
              <a:spcAft>
                <a:spcPts val="0"/>
              </a:spcAft>
              <a:buSzPts val="1280"/>
              <a:buChar char="▪"/>
              <a:defRPr sz="1600"/>
            </a:lvl8pPr>
            <a:lvl9pPr marL="4114800" lvl="8" indent="-309880" algn="l">
              <a:spcBef>
                <a:spcPts val="320"/>
              </a:spcBef>
              <a:spcAft>
                <a:spcPts val="0"/>
              </a:spcAft>
              <a:buSzPts val="1280"/>
              <a:buChar char="▪"/>
              <a:defRPr sz="1600"/>
            </a:lvl9pPr>
          </a:lstStyle>
          <a:p>
            <a:endParaRPr/>
          </a:p>
        </p:txBody>
      </p:sp>
      <p:sp>
        <p:nvSpPr>
          <p:cNvPr id="115" name="Google Shape;115;p48"/>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1680"/>
              <a:buNone/>
              <a:defRPr sz="2400" b="1"/>
            </a:lvl1pPr>
            <a:lvl2pPr marL="914400" lvl="1" indent="-228600" algn="l">
              <a:spcBef>
                <a:spcPts val="400"/>
              </a:spcBef>
              <a:spcAft>
                <a:spcPts val="0"/>
              </a:spcAft>
              <a:buSzPts val="1400"/>
              <a:buNone/>
              <a:defRPr sz="2000" b="1"/>
            </a:lvl2pPr>
            <a:lvl3pPr marL="1371600" lvl="2" indent="-228600" algn="l">
              <a:spcBef>
                <a:spcPts val="360"/>
              </a:spcBef>
              <a:spcAft>
                <a:spcPts val="0"/>
              </a:spcAft>
              <a:buSzPts val="1260"/>
              <a:buNone/>
              <a:defRPr sz="1800" b="1"/>
            </a:lvl3pPr>
            <a:lvl4pPr marL="1828800" lvl="3" indent="-228600" algn="l">
              <a:spcBef>
                <a:spcPts val="320"/>
              </a:spcBef>
              <a:spcAft>
                <a:spcPts val="0"/>
              </a:spcAft>
              <a:buSzPts val="1200"/>
              <a:buNone/>
              <a:defRPr sz="1600" b="1"/>
            </a:lvl4pPr>
            <a:lvl5pPr marL="2286000" lvl="4" indent="-228600" algn="l">
              <a:spcBef>
                <a:spcPts val="320"/>
              </a:spcBef>
              <a:spcAft>
                <a:spcPts val="0"/>
              </a:spcAft>
              <a:buSzPts val="1280"/>
              <a:buNone/>
              <a:defRPr sz="1600" b="1"/>
            </a:lvl5pPr>
            <a:lvl6pPr marL="2743200" lvl="5" indent="-228600" algn="l">
              <a:spcBef>
                <a:spcPts val="320"/>
              </a:spcBef>
              <a:spcAft>
                <a:spcPts val="0"/>
              </a:spcAft>
              <a:buSzPts val="1280"/>
              <a:buNone/>
              <a:defRPr sz="1600" b="1"/>
            </a:lvl6pPr>
            <a:lvl7pPr marL="3200400" lvl="6" indent="-228600" algn="l">
              <a:spcBef>
                <a:spcPts val="320"/>
              </a:spcBef>
              <a:spcAft>
                <a:spcPts val="0"/>
              </a:spcAft>
              <a:buSzPts val="1280"/>
              <a:buNone/>
              <a:defRPr sz="1600" b="1"/>
            </a:lvl7pPr>
            <a:lvl8pPr marL="3657600" lvl="7" indent="-228600" algn="l">
              <a:spcBef>
                <a:spcPts val="320"/>
              </a:spcBef>
              <a:spcAft>
                <a:spcPts val="0"/>
              </a:spcAft>
              <a:buSzPts val="1280"/>
              <a:buNone/>
              <a:defRPr sz="1600" b="1"/>
            </a:lvl8pPr>
            <a:lvl9pPr marL="4114800" lvl="8" indent="-228600" algn="l">
              <a:spcBef>
                <a:spcPts val="320"/>
              </a:spcBef>
              <a:spcAft>
                <a:spcPts val="0"/>
              </a:spcAft>
              <a:buSzPts val="1280"/>
              <a:buNone/>
              <a:defRPr sz="1600" b="1"/>
            </a:lvl9pPr>
          </a:lstStyle>
          <a:p>
            <a:endParaRPr/>
          </a:p>
        </p:txBody>
      </p:sp>
      <p:sp>
        <p:nvSpPr>
          <p:cNvPr id="116" name="Google Shape;116;p48"/>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35280" algn="l">
              <a:spcBef>
                <a:spcPts val="480"/>
              </a:spcBef>
              <a:spcAft>
                <a:spcPts val="0"/>
              </a:spcAft>
              <a:buSzPts val="1680"/>
              <a:buChar char="●"/>
              <a:defRPr sz="2400"/>
            </a:lvl1pPr>
            <a:lvl2pPr marL="914400" lvl="1" indent="-317500" algn="l">
              <a:spcBef>
                <a:spcPts val="400"/>
              </a:spcBef>
              <a:spcAft>
                <a:spcPts val="0"/>
              </a:spcAft>
              <a:buSzPts val="1400"/>
              <a:buChar char="●"/>
              <a:defRPr sz="2000"/>
            </a:lvl2pPr>
            <a:lvl3pPr marL="1371600" lvl="2" indent="-308610" algn="l">
              <a:spcBef>
                <a:spcPts val="360"/>
              </a:spcBef>
              <a:spcAft>
                <a:spcPts val="0"/>
              </a:spcAft>
              <a:buSzPts val="1260"/>
              <a:buChar char="●"/>
              <a:defRPr sz="1800"/>
            </a:lvl3pPr>
            <a:lvl4pPr marL="1828800" lvl="3" indent="-304800" algn="l">
              <a:spcBef>
                <a:spcPts val="320"/>
              </a:spcBef>
              <a:spcAft>
                <a:spcPts val="0"/>
              </a:spcAft>
              <a:buSzPts val="1200"/>
              <a:buChar char="▪"/>
              <a:defRPr sz="1600"/>
            </a:lvl4pPr>
            <a:lvl5pPr marL="2286000" lvl="4" indent="-309880" algn="l">
              <a:spcBef>
                <a:spcPts val="320"/>
              </a:spcBef>
              <a:spcAft>
                <a:spcPts val="0"/>
              </a:spcAft>
              <a:buSzPts val="1280"/>
              <a:buChar char="▪"/>
              <a:defRPr sz="1600"/>
            </a:lvl5pPr>
            <a:lvl6pPr marL="2743200" lvl="5" indent="-309880" algn="l">
              <a:spcBef>
                <a:spcPts val="320"/>
              </a:spcBef>
              <a:spcAft>
                <a:spcPts val="0"/>
              </a:spcAft>
              <a:buSzPts val="1280"/>
              <a:buChar char="▪"/>
              <a:defRPr sz="1600"/>
            </a:lvl6pPr>
            <a:lvl7pPr marL="3200400" lvl="6" indent="-309880" algn="l">
              <a:spcBef>
                <a:spcPts val="320"/>
              </a:spcBef>
              <a:spcAft>
                <a:spcPts val="0"/>
              </a:spcAft>
              <a:buSzPts val="1280"/>
              <a:buChar char="▪"/>
              <a:defRPr sz="1600"/>
            </a:lvl7pPr>
            <a:lvl8pPr marL="3657600" lvl="7" indent="-309880" algn="l">
              <a:spcBef>
                <a:spcPts val="320"/>
              </a:spcBef>
              <a:spcAft>
                <a:spcPts val="0"/>
              </a:spcAft>
              <a:buSzPts val="1280"/>
              <a:buChar char="▪"/>
              <a:defRPr sz="1600"/>
            </a:lvl8pPr>
            <a:lvl9pPr marL="4114800" lvl="8" indent="-309880" algn="l">
              <a:spcBef>
                <a:spcPts val="320"/>
              </a:spcBef>
              <a:spcAft>
                <a:spcPts val="0"/>
              </a:spcAft>
              <a:buSzPts val="1280"/>
              <a:buChar char="▪"/>
              <a:defRPr sz="1600"/>
            </a:lvl9pPr>
          </a:lstStyle>
          <a:p>
            <a:endParaRPr/>
          </a:p>
        </p:txBody>
      </p:sp>
      <p:sp>
        <p:nvSpPr>
          <p:cNvPr id="117" name="Google Shape;117;p48"/>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48"/>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48"/>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000">
                <a:solidFill>
                  <a:schemeClr val="dk1"/>
                </a:solidFill>
                <a:latin typeface="Arial"/>
                <a:ea typeface="Arial"/>
                <a:cs typeface="Arial"/>
                <a:sym typeface="Arial"/>
              </a:defRPr>
            </a:lvl1pPr>
            <a:lvl2pPr marL="0" lvl="1" indent="0" algn="r">
              <a:spcBef>
                <a:spcPts val="0"/>
              </a:spcBef>
              <a:spcAft>
                <a:spcPts val="0"/>
              </a:spcAft>
              <a:buNone/>
              <a:defRPr sz="1000">
                <a:solidFill>
                  <a:schemeClr val="dk1"/>
                </a:solidFill>
                <a:latin typeface="Arial"/>
                <a:ea typeface="Arial"/>
                <a:cs typeface="Arial"/>
                <a:sym typeface="Arial"/>
              </a:defRPr>
            </a:lvl2pPr>
            <a:lvl3pPr marL="0" lvl="2" indent="0" algn="r">
              <a:spcBef>
                <a:spcPts val="0"/>
              </a:spcBef>
              <a:spcAft>
                <a:spcPts val="0"/>
              </a:spcAft>
              <a:buNone/>
              <a:defRPr sz="1000">
                <a:solidFill>
                  <a:schemeClr val="dk1"/>
                </a:solidFill>
                <a:latin typeface="Arial"/>
                <a:ea typeface="Arial"/>
                <a:cs typeface="Arial"/>
                <a:sym typeface="Arial"/>
              </a:defRPr>
            </a:lvl3pPr>
            <a:lvl4pPr marL="0" lvl="3" indent="0" algn="r">
              <a:spcBef>
                <a:spcPts val="0"/>
              </a:spcBef>
              <a:spcAft>
                <a:spcPts val="0"/>
              </a:spcAft>
              <a:buNone/>
              <a:defRPr sz="1000">
                <a:solidFill>
                  <a:schemeClr val="dk1"/>
                </a:solidFill>
                <a:latin typeface="Arial"/>
                <a:ea typeface="Arial"/>
                <a:cs typeface="Arial"/>
                <a:sym typeface="Arial"/>
              </a:defRPr>
            </a:lvl4pPr>
            <a:lvl5pPr marL="0" lvl="4" indent="0" algn="r">
              <a:spcBef>
                <a:spcPts val="0"/>
              </a:spcBef>
              <a:spcAft>
                <a:spcPts val="0"/>
              </a:spcAft>
              <a:buNone/>
              <a:defRPr sz="1000">
                <a:solidFill>
                  <a:schemeClr val="dk1"/>
                </a:solidFill>
                <a:latin typeface="Arial"/>
                <a:ea typeface="Arial"/>
                <a:cs typeface="Arial"/>
                <a:sym typeface="Arial"/>
              </a:defRPr>
            </a:lvl5pPr>
            <a:lvl6pPr marL="0" lvl="5" indent="0" algn="r">
              <a:spcBef>
                <a:spcPts val="0"/>
              </a:spcBef>
              <a:spcAft>
                <a:spcPts val="0"/>
              </a:spcAft>
              <a:buNone/>
              <a:defRPr sz="1000">
                <a:solidFill>
                  <a:schemeClr val="dk1"/>
                </a:solidFill>
                <a:latin typeface="Arial"/>
                <a:ea typeface="Arial"/>
                <a:cs typeface="Arial"/>
                <a:sym typeface="Arial"/>
              </a:defRPr>
            </a:lvl6pPr>
            <a:lvl7pPr marL="0" lvl="6" indent="0" algn="r">
              <a:spcBef>
                <a:spcPts val="0"/>
              </a:spcBef>
              <a:spcAft>
                <a:spcPts val="0"/>
              </a:spcAft>
              <a:buNone/>
              <a:defRPr sz="1000">
                <a:solidFill>
                  <a:schemeClr val="dk1"/>
                </a:solidFill>
                <a:latin typeface="Arial"/>
                <a:ea typeface="Arial"/>
                <a:cs typeface="Arial"/>
                <a:sym typeface="Arial"/>
              </a:defRPr>
            </a:lvl7pPr>
            <a:lvl8pPr marL="0" lvl="7" indent="0" algn="r">
              <a:spcBef>
                <a:spcPts val="0"/>
              </a:spcBef>
              <a:spcAft>
                <a:spcPts val="0"/>
              </a:spcAft>
              <a:buNone/>
              <a:defRPr sz="1000">
                <a:solidFill>
                  <a:schemeClr val="dk1"/>
                </a:solidFill>
                <a:latin typeface="Arial"/>
                <a:ea typeface="Arial"/>
                <a:cs typeface="Arial"/>
                <a:sym typeface="Arial"/>
              </a:defRPr>
            </a:lvl8pPr>
            <a:lvl9pPr marL="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0"/>
        <p:cNvGrpSpPr/>
        <p:nvPr/>
      </p:nvGrpSpPr>
      <p:grpSpPr>
        <a:xfrm>
          <a:off x="0" y="0"/>
          <a:ext cx="0" cy="0"/>
          <a:chOff x="0" y="0"/>
          <a:chExt cx="0" cy="0"/>
        </a:xfrm>
      </p:grpSpPr>
      <p:sp>
        <p:nvSpPr>
          <p:cNvPr id="121" name="Google Shape;121;p49"/>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49"/>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49"/>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49"/>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000">
                <a:solidFill>
                  <a:schemeClr val="dk1"/>
                </a:solidFill>
                <a:latin typeface="Arial"/>
                <a:ea typeface="Arial"/>
                <a:cs typeface="Arial"/>
                <a:sym typeface="Arial"/>
              </a:defRPr>
            </a:lvl1pPr>
            <a:lvl2pPr marL="0" lvl="1" indent="0" algn="r">
              <a:spcBef>
                <a:spcPts val="0"/>
              </a:spcBef>
              <a:spcAft>
                <a:spcPts val="0"/>
              </a:spcAft>
              <a:buNone/>
              <a:defRPr sz="1000">
                <a:solidFill>
                  <a:schemeClr val="dk1"/>
                </a:solidFill>
                <a:latin typeface="Arial"/>
                <a:ea typeface="Arial"/>
                <a:cs typeface="Arial"/>
                <a:sym typeface="Arial"/>
              </a:defRPr>
            </a:lvl2pPr>
            <a:lvl3pPr marL="0" lvl="2" indent="0" algn="r">
              <a:spcBef>
                <a:spcPts val="0"/>
              </a:spcBef>
              <a:spcAft>
                <a:spcPts val="0"/>
              </a:spcAft>
              <a:buNone/>
              <a:defRPr sz="1000">
                <a:solidFill>
                  <a:schemeClr val="dk1"/>
                </a:solidFill>
                <a:latin typeface="Arial"/>
                <a:ea typeface="Arial"/>
                <a:cs typeface="Arial"/>
                <a:sym typeface="Arial"/>
              </a:defRPr>
            </a:lvl3pPr>
            <a:lvl4pPr marL="0" lvl="3" indent="0" algn="r">
              <a:spcBef>
                <a:spcPts val="0"/>
              </a:spcBef>
              <a:spcAft>
                <a:spcPts val="0"/>
              </a:spcAft>
              <a:buNone/>
              <a:defRPr sz="1000">
                <a:solidFill>
                  <a:schemeClr val="dk1"/>
                </a:solidFill>
                <a:latin typeface="Arial"/>
                <a:ea typeface="Arial"/>
                <a:cs typeface="Arial"/>
                <a:sym typeface="Arial"/>
              </a:defRPr>
            </a:lvl4pPr>
            <a:lvl5pPr marL="0" lvl="4" indent="0" algn="r">
              <a:spcBef>
                <a:spcPts val="0"/>
              </a:spcBef>
              <a:spcAft>
                <a:spcPts val="0"/>
              </a:spcAft>
              <a:buNone/>
              <a:defRPr sz="1000">
                <a:solidFill>
                  <a:schemeClr val="dk1"/>
                </a:solidFill>
                <a:latin typeface="Arial"/>
                <a:ea typeface="Arial"/>
                <a:cs typeface="Arial"/>
                <a:sym typeface="Arial"/>
              </a:defRPr>
            </a:lvl5pPr>
            <a:lvl6pPr marL="0" lvl="5" indent="0" algn="r">
              <a:spcBef>
                <a:spcPts val="0"/>
              </a:spcBef>
              <a:spcAft>
                <a:spcPts val="0"/>
              </a:spcAft>
              <a:buNone/>
              <a:defRPr sz="1000">
                <a:solidFill>
                  <a:schemeClr val="dk1"/>
                </a:solidFill>
                <a:latin typeface="Arial"/>
                <a:ea typeface="Arial"/>
                <a:cs typeface="Arial"/>
                <a:sym typeface="Arial"/>
              </a:defRPr>
            </a:lvl6pPr>
            <a:lvl7pPr marL="0" lvl="6" indent="0" algn="r">
              <a:spcBef>
                <a:spcPts val="0"/>
              </a:spcBef>
              <a:spcAft>
                <a:spcPts val="0"/>
              </a:spcAft>
              <a:buNone/>
              <a:defRPr sz="1000">
                <a:solidFill>
                  <a:schemeClr val="dk1"/>
                </a:solidFill>
                <a:latin typeface="Arial"/>
                <a:ea typeface="Arial"/>
                <a:cs typeface="Arial"/>
                <a:sym typeface="Arial"/>
              </a:defRPr>
            </a:lvl7pPr>
            <a:lvl8pPr marL="0" lvl="7" indent="0" algn="r">
              <a:spcBef>
                <a:spcPts val="0"/>
              </a:spcBef>
              <a:spcAft>
                <a:spcPts val="0"/>
              </a:spcAft>
              <a:buNone/>
              <a:defRPr sz="1000">
                <a:solidFill>
                  <a:schemeClr val="dk1"/>
                </a:solidFill>
                <a:latin typeface="Arial"/>
                <a:ea typeface="Arial"/>
                <a:cs typeface="Arial"/>
                <a:sym typeface="Arial"/>
              </a:defRPr>
            </a:lvl8pPr>
            <a:lvl9pPr marL="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25"/>
        <p:cNvGrpSpPr/>
        <p:nvPr/>
      </p:nvGrpSpPr>
      <p:grpSpPr>
        <a:xfrm>
          <a:off x="0" y="0"/>
          <a:ext cx="0" cy="0"/>
          <a:chOff x="0" y="0"/>
          <a:chExt cx="0" cy="0"/>
        </a:xfrm>
      </p:grpSpPr>
      <p:sp>
        <p:nvSpPr>
          <p:cNvPr id="126" name="Google Shape;126;p50"/>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50"/>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370840" algn="l">
              <a:spcBef>
                <a:spcPts val="640"/>
              </a:spcBef>
              <a:spcAft>
                <a:spcPts val="0"/>
              </a:spcAft>
              <a:buSzPts val="2240"/>
              <a:buChar char="●"/>
              <a:defRPr sz="3200"/>
            </a:lvl1pPr>
            <a:lvl2pPr marL="914400" lvl="1" indent="-353060" algn="l">
              <a:spcBef>
                <a:spcPts val="560"/>
              </a:spcBef>
              <a:spcAft>
                <a:spcPts val="0"/>
              </a:spcAft>
              <a:buSzPts val="1960"/>
              <a:buChar char="●"/>
              <a:defRPr sz="2800"/>
            </a:lvl2pPr>
            <a:lvl3pPr marL="1371600" lvl="2" indent="-335280" algn="l">
              <a:spcBef>
                <a:spcPts val="480"/>
              </a:spcBef>
              <a:spcAft>
                <a:spcPts val="0"/>
              </a:spcAft>
              <a:buSzPts val="1680"/>
              <a:buChar char="●"/>
              <a:defRPr sz="2400"/>
            </a:lvl3pPr>
            <a:lvl4pPr marL="1828800" lvl="3" indent="-323850" algn="l">
              <a:spcBef>
                <a:spcPts val="400"/>
              </a:spcBef>
              <a:spcAft>
                <a:spcPts val="0"/>
              </a:spcAft>
              <a:buSzPts val="1500"/>
              <a:buChar char="▪"/>
              <a:defRPr sz="2000"/>
            </a:lvl4pPr>
            <a:lvl5pPr marL="2286000" lvl="4" indent="-330200" algn="l">
              <a:spcBef>
                <a:spcPts val="400"/>
              </a:spcBef>
              <a:spcAft>
                <a:spcPts val="0"/>
              </a:spcAft>
              <a:buSzPts val="1600"/>
              <a:buChar char="▪"/>
              <a:defRPr sz="2000"/>
            </a:lvl5pPr>
            <a:lvl6pPr marL="2743200" lvl="5" indent="-330200" algn="l">
              <a:spcBef>
                <a:spcPts val="400"/>
              </a:spcBef>
              <a:spcAft>
                <a:spcPts val="0"/>
              </a:spcAft>
              <a:buSzPts val="1600"/>
              <a:buChar char="▪"/>
              <a:defRPr sz="2000"/>
            </a:lvl6pPr>
            <a:lvl7pPr marL="3200400" lvl="6" indent="-330200" algn="l">
              <a:spcBef>
                <a:spcPts val="400"/>
              </a:spcBef>
              <a:spcAft>
                <a:spcPts val="0"/>
              </a:spcAft>
              <a:buSzPts val="1600"/>
              <a:buChar char="▪"/>
              <a:defRPr sz="2000"/>
            </a:lvl7pPr>
            <a:lvl8pPr marL="3657600" lvl="7" indent="-330200" algn="l">
              <a:spcBef>
                <a:spcPts val="400"/>
              </a:spcBef>
              <a:spcAft>
                <a:spcPts val="0"/>
              </a:spcAft>
              <a:buSzPts val="1600"/>
              <a:buChar char="▪"/>
              <a:defRPr sz="2000"/>
            </a:lvl8pPr>
            <a:lvl9pPr marL="4114800" lvl="8" indent="-330200" algn="l">
              <a:spcBef>
                <a:spcPts val="400"/>
              </a:spcBef>
              <a:spcAft>
                <a:spcPts val="0"/>
              </a:spcAft>
              <a:buSzPts val="1600"/>
              <a:buChar char="▪"/>
              <a:defRPr sz="2000"/>
            </a:lvl9pPr>
          </a:lstStyle>
          <a:p>
            <a:endParaRPr/>
          </a:p>
        </p:txBody>
      </p:sp>
      <p:sp>
        <p:nvSpPr>
          <p:cNvPr id="128" name="Google Shape;128;p50"/>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980"/>
              <a:buNone/>
              <a:defRPr sz="1400"/>
            </a:lvl1pPr>
            <a:lvl2pPr marL="914400" lvl="1" indent="-228600" algn="l">
              <a:spcBef>
                <a:spcPts val="240"/>
              </a:spcBef>
              <a:spcAft>
                <a:spcPts val="0"/>
              </a:spcAft>
              <a:buSzPts val="840"/>
              <a:buNone/>
              <a:defRPr sz="1200"/>
            </a:lvl2pPr>
            <a:lvl3pPr marL="1371600" lvl="2" indent="-228600" algn="l">
              <a:spcBef>
                <a:spcPts val="200"/>
              </a:spcBef>
              <a:spcAft>
                <a:spcPts val="0"/>
              </a:spcAft>
              <a:buSzPts val="700"/>
              <a:buNone/>
              <a:defRPr sz="1000"/>
            </a:lvl3pPr>
            <a:lvl4pPr marL="1828800" lvl="3" indent="-228600" algn="l">
              <a:spcBef>
                <a:spcPts val="180"/>
              </a:spcBef>
              <a:spcAft>
                <a:spcPts val="0"/>
              </a:spcAft>
              <a:buSzPts val="675"/>
              <a:buNone/>
              <a:defRPr sz="900"/>
            </a:lvl4pPr>
            <a:lvl5pPr marL="2286000" lvl="4" indent="-228600" algn="l">
              <a:spcBef>
                <a:spcPts val="180"/>
              </a:spcBef>
              <a:spcAft>
                <a:spcPts val="0"/>
              </a:spcAft>
              <a:buSzPts val="720"/>
              <a:buNone/>
              <a:defRPr sz="900"/>
            </a:lvl5pPr>
            <a:lvl6pPr marL="2743200" lvl="5" indent="-228600" algn="l">
              <a:spcBef>
                <a:spcPts val="180"/>
              </a:spcBef>
              <a:spcAft>
                <a:spcPts val="0"/>
              </a:spcAft>
              <a:buSzPts val="720"/>
              <a:buNone/>
              <a:defRPr sz="900"/>
            </a:lvl6pPr>
            <a:lvl7pPr marL="3200400" lvl="6" indent="-228600" algn="l">
              <a:spcBef>
                <a:spcPts val="180"/>
              </a:spcBef>
              <a:spcAft>
                <a:spcPts val="0"/>
              </a:spcAft>
              <a:buSzPts val="720"/>
              <a:buNone/>
              <a:defRPr sz="900"/>
            </a:lvl7pPr>
            <a:lvl8pPr marL="3657600" lvl="7" indent="-228600" algn="l">
              <a:spcBef>
                <a:spcPts val="180"/>
              </a:spcBef>
              <a:spcAft>
                <a:spcPts val="0"/>
              </a:spcAft>
              <a:buSzPts val="720"/>
              <a:buNone/>
              <a:defRPr sz="900"/>
            </a:lvl8pPr>
            <a:lvl9pPr marL="4114800" lvl="8" indent="-228600" algn="l">
              <a:spcBef>
                <a:spcPts val="180"/>
              </a:spcBef>
              <a:spcAft>
                <a:spcPts val="0"/>
              </a:spcAft>
              <a:buSzPts val="720"/>
              <a:buNone/>
              <a:defRPr sz="900"/>
            </a:lvl9pPr>
          </a:lstStyle>
          <a:p>
            <a:endParaRPr/>
          </a:p>
        </p:txBody>
      </p:sp>
      <p:sp>
        <p:nvSpPr>
          <p:cNvPr id="129" name="Google Shape;129;p50"/>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50"/>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50"/>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000">
                <a:solidFill>
                  <a:schemeClr val="dk1"/>
                </a:solidFill>
                <a:latin typeface="Arial"/>
                <a:ea typeface="Arial"/>
                <a:cs typeface="Arial"/>
                <a:sym typeface="Arial"/>
              </a:defRPr>
            </a:lvl1pPr>
            <a:lvl2pPr marL="0" lvl="1" indent="0" algn="r">
              <a:spcBef>
                <a:spcPts val="0"/>
              </a:spcBef>
              <a:spcAft>
                <a:spcPts val="0"/>
              </a:spcAft>
              <a:buNone/>
              <a:defRPr sz="1000">
                <a:solidFill>
                  <a:schemeClr val="dk1"/>
                </a:solidFill>
                <a:latin typeface="Arial"/>
                <a:ea typeface="Arial"/>
                <a:cs typeface="Arial"/>
                <a:sym typeface="Arial"/>
              </a:defRPr>
            </a:lvl2pPr>
            <a:lvl3pPr marL="0" lvl="2" indent="0" algn="r">
              <a:spcBef>
                <a:spcPts val="0"/>
              </a:spcBef>
              <a:spcAft>
                <a:spcPts val="0"/>
              </a:spcAft>
              <a:buNone/>
              <a:defRPr sz="1000">
                <a:solidFill>
                  <a:schemeClr val="dk1"/>
                </a:solidFill>
                <a:latin typeface="Arial"/>
                <a:ea typeface="Arial"/>
                <a:cs typeface="Arial"/>
                <a:sym typeface="Arial"/>
              </a:defRPr>
            </a:lvl3pPr>
            <a:lvl4pPr marL="0" lvl="3" indent="0" algn="r">
              <a:spcBef>
                <a:spcPts val="0"/>
              </a:spcBef>
              <a:spcAft>
                <a:spcPts val="0"/>
              </a:spcAft>
              <a:buNone/>
              <a:defRPr sz="1000">
                <a:solidFill>
                  <a:schemeClr val="dk1"/>
                </a:solidFill>
                <a:latin typeface="Arial"/>
                <a:ea typeface="Arial"/>
                <a:cs typeface="Arial"/>
                <a:sym typeface="Arial"/>
              </a:defRPr>
            </a:lvl4pPr>
            <a:lvl5pPr marL="0" lvl="4" indent="0" algn="r">
              <a:spcBef>
                <a:spcPts val="0"/>
              </a:spcBef>
              <a:spcAft>
                <a:spcPts val="0"/>
              </a:spcAft>
              <a:buNone/>
              <a:defRPr sz="1000">
                <a:solidFill>
                  <a:schemeClr val="dk1"/>
                </a:solidFill>
                <a:latin typeface="Arial"/>
                <a:ea typeface="Arial"/>
                <a:cs typeface="Arial"/>
                <a:sym typeface="Arial"/>
              </a:defRPr>
            </a:lvl5pPr>
            <a:lvl6pPr marL="0" lvl="5" indent="0" algn="r">
              <a:spcBef>
                <a:spcPts val="0"/>
              </a:spcBef>
              <a:spcAft>
                <a:spcPts val="0"/>
              </a:spcAft>
              <a:buNone/>
              <a:defRPr sz="1000">
                <a:solidFill>
                  <a:schemeClr val="dk1"/>
                </a:solidFill>
                <a:latin typeface="Arial"/>
                <a:ea typeface="Arial"/>
                <a:cs typeface="Arial"/>
                <a:sym typeface="Arial"/>
              </a:defRPr>
            </a:lvl6pPr>
            <a:lvl7pPr marL="0" lvl="6" indent="0" algn="r">
              <a:spcBef>
                <a:spcPts val="0"/>
              </a:spcBef>
              <a:spcAft>
                <a:spcPts val="0"/>
              </a:spcAft>
              <a:buNone/>
              <a:defRPr sz="1000">
                <a:solidFill>
                  <a:schemeClr val="dk1"/>
                </a:solidFill>
                <a:latin typeface="Arial"/>
                <a:ea typeface="Arial"/>
                <a:cs typeface="Arial"/>
                <a:sym typeface="Arial"/>
              </a:defRPr>
            </a:lvl7pPr>
            <a:lvl8pPr marL="0" lvl="7" indent="0" algn="r">
              <a:spcBef>
                <a:spcPts val="0"/>
              </a:spcBef>
              <a:spcAft>
                <a:spcPts val="0"/>
              </a:spcAft>
              <a:buNone/>
              <a:defRPr sz="1000">
                <a:solidFill>
                  <a:schemeClr val="dk1"/>
                </a:solidFill>
                <a:latin typeface="Arial"/>
                <a:ea typeface="Arial"/>
                <a:cs typeface="Arial"/>
                <a:sym typeface="Arial"/>
              </a:defRPr>
            </a:lvl8pPr>
            <a:lvl9pPr marL="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32"/>
        <p:cNvGrpSpPr/>
        <p:nvPr/>
      </p:nvGrpSpPr>
      <p:grpSpPr>
        <a:xfrm>
          <a:off x="0" y="0"/>
          <a:ext cx="0" cy="0"/>
          <a:chOff x="0" y="0"/>
          <a:chExt cx="0" cy="0"/>
        </a:xfrm>
      </p:grpSpPr>
      <p:sp>
        <p:nvSpPr>
          <p:cNvPr id="133" name="Google Shape;133;p51"/>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51"/>
          <p:cNvSpPr>
            <a:spLocks noGrp="1"/>
          </p:cNvSpPr>
          <p:nvPr>
            <p:ph type="pic" idx="2"/>
          </p:nvPr>
        </p:nvSpPr>
        <p:spPr>
          <a:xfrm>
            <a:off x="1792288" y="612775"/>
            <a:ext cx="5486400" cy="4114800"/>
          </a:xfrm>
          <a:prstGeom prst="rect">
            <a:avLst/>
          </a:prstGeom>
          <a:noFill/>
          <a:ln>
            <a:noFill/>
          </a:ln>
        </p:spPr>
      </p:sp>
      <p:sp>
        <p:nvSpPr>
          <p:cNvPr id="135" name="Google Shape;135;p51"/>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980"/>
              <a:buNone/>
              <a:defRPr sz="1400"/>
            </a:lvl1pPr>
            <a:lvl2pPr marL="914400" lvl="1" indent="-228600" algn="l">
              <a:spcBef>
                <a:spcPts val="240"/>
              </a:spcBef>
              <a:spcAft>
                <a:spcPts val="0"/>
              </a:spcAft>
              <a:buSzPts val="840"/>
              <a:buNone/>
              <a:defRPr sz="1200"/>
            </a:lvl2pPr>
            <a:lvl3pPr marL="1371600" lvl="2" indent="-228600" algn="l">
              <a:spcBef>
                <a:spcPts val="200"/>
              </a:spcBef>
              <a:spcAft>
                <a:spcPts val="0"/>
              </a:spcAft>
              <a:buSzPts val="700"/>
              <a:buNone/>
              <a:defRPr sz="1000"/>
            </a:lvl3pPr>
            <a:lvl4pPr marL="1828800" lvl="3" indent="-228600" algn="l">
              <a:spcBef>
                <a:spcPts val="180"/>
              </a:spcBef>
              <a:spcAft>
                <a:spcPts val="0"/>
              </a:spcAft>
              <a:buSzPts val="675"/>
              <a:buNone/>
              <a:defRPr sz="900"/>
            </a:lvl4pPr>
            <a:lvl5pPr marL="2286000" lvl="4" indent="-228600" algn="l">
              <a:spcBef>
                <a:spcPts val="180"/>
              </a:spcBef>
              <a:spcAft>
                <a:spcPts val="0"/>
              </a:spcAft>
              <a:buSzPts val="720"/>
              <a:buNone/>
              <a:defRPr sz="900"/>
            </a:lvl5pPr>
            <a:lvl6pPr marL="2743200" lvl="5" indent="-228600" algn="l">
              <a:spcBef>
                <a:spcPts val="180"/>
              </a:spcBef>
              <a:spcAft>
                <a:spcPts val="0"/>
              </a:spcAft>
              <a:buSzPts val="720"/>
              <a:buNone/>
              <a:defRPr sz="900"/>
            </a:lvl6pPr>
            <a:lvl7pPr marL="3200400" lvl="6" indent="-228600" algn="l">
              <a:spcBef>
                <a:spcPts val="180"/>
              </a:spcBef>
              <a:spcAft>
                <a:spcPts val="0"/>
              </a:spcAft>
              <a:buSzPts val="720"/>
              <a:buNone/>
              <a:defRPr sz="900"/>
            </a:lvl7pPr>
            <a:lvl8pPr marL="3657600" lvl="7" indent="-228600" algn="l">
              <a:spcBef>
                <a:spcPts val="180"/>
              </a:spcBef>
              <a:spcAft>
                <a:spcPts val="0"/>
              </a:spcAft>
              <a:buSzPts val="720"/>
              <a:buNone/>
              <a:defRPr sz="900"/>
            </a:lvl8pPr>
            <a:lvl9pPr marL="4114800" lvl="8" indent="-228600" algn="l">
              <a:spcBef>
                <a:spcPts val="180"/>
              </a:spcBef>
              <a:spcAft>
                <a:spcPts val="0"/>
              </a:spcAft>
              <a:buSzPts val="720"/>
              <a:buNone/>
              <a:defRPr sz="900"/>
            </a:lvl9pPr>
          </a:lstStyle>
          <a:p>
            <a:endParaRPr/>
          </a:p>
        </p:txBody>
      </p:sp>
      <p:sp>
        <p:nvSpPr>
          <p:cNvPr id="136" name="Google Shape;136;p51"/>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5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51"/>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000">
                <a:solidFill>
                  <a:schemeClr val="dk1"/>
                </a:solidFill>
                <a:latin typeface="Arial"/>
                <a:ea typeface="Arial"/>
                <a:cs typeface="Arial"/>
                <a:sym typeface="Arial"/>
              </a:defRPr>
            </a:lvl1pPr>
            <a:lvl2pPr marL="0" lvl="1" indent="0" algn="r">
              <a:spcBef>
                <a:spcPts val="0"/>
              </a:spcBef>
              <a:spcAft>
                <a:spcPts val="0"/>
              </a:spcAft>
              <a:buNone/>
              <a:defRPr sz="1000">
                <a:solidFill>
                  <a:schemeClr val="dk1"/>
                </a:solidFill>
                <a:latin typeface="Arial"/>
                <a:ea typeface="Arial"/>
                <a:cs typeface="Arial"/>
                <a:sym typeface="Arial"/>
              </a:defRPr>
            </a:lvl2pPr>
            <a:lvl3pPr marL="0" lvl="2" indent="0" algn="r">
              <a:spcBef>
                <a:spcPts val="0"/>
              </a:spcBef>
              <a:spcAft>
                <a:spcPts val="0"/>
              </a:spcAft>
              <a:buNone/>
              <a:defRPr sz="1000">
                <a:solidFill>
                  <a:schemeClr val="dk1"/>
                </a:solidFill>
                <a:latin typeface="Arial"/>
                <a:ea typeface="Arial"/>
                <a:cs typeface="Arial"/>
                <a:sym typeface="Arial"/>
              </a:defRPr>
            </a:lvl3pPr>
            <a:lvl4pPr marL="0" lvl="3" indent="0" algn="r">
              <a:spcBef>
                <a:spcPts val="0"/>
              </a:spcBef>
              <a:spcAft>
                <a:spcPts val="0"/>
              </a:spcAft>
              <a:buNone/>
              <a:defRPr sz="1000">
                <a:solidFill>
                  <a:schemeClr val="dk1"/>
                </a:solidFill>
                <a:latin typeface="Arial"/>
                <a:ea typeface="Arial"/>
                <a:cs typeface="Arial"/>
                <a:sym typeface="Arial"/>
              </a:defRPr>
            </a:lvl4pPr>
            <a:lvl5pPr marL="0" lvl="4" indent="0" algn="r">
              <a:spcBef>
                <a:spcPts val="0"/>
              </a:spcBef>
              <a:spcAft>
                <a:spcPts val="0"/>
              </a:spcAft>
              <a:buNone/>
              <a:defRPr sz="1000">
                <a:solidFill>
                  <a:schemeClr val="dk1"/>
                </a:solidFill>
                <a:latin typeface="Arial"/>
                <a:ea typeface="Arial"/>
                <a:cs typeface="Arial"/>
                <a:sym typeface="Arial"/>
              </a:defRPr>
            </a:lvl5pPr>
            <a:lvl6pPr marL="0" lvl="5" indent="0" algn="r">
              <a:spcBef>
                <a:spcPts val="0"/>
              </a:spcBef>
              <a:spcAft>
                <a:spcPts val="0"/>
              </a:spcAft>
              <a:buNone/>
              <a:defRPr sz="1000">
                <a:solidFill>
                  <a:schemeClr val="dk1"/>
                </a:solidFill>
                <a:latin typeface="Arial"/>
                <a:ea typeface="Arial"/>
                <a:cs typeface="Arial"/>
                <a:sym typeface="Arial"/>
              </a:defRPr>
            </a:lvl6pPr>
            <a:lvl7pPr marL="0" lvl="6" indent="0" algn="r">
              <a:spcBef>
                <a:spcPts val="0"/>
              </a:spcBef>
              <a:spcAft>
                <a:spcPts val="0"/>
              </a:spcAft>
              <a:buNone/>
              <a:defRPr sz="1000">
                <a:solidFill>
                  <a:schemeClr val="dk1"/>
                </a:solidFill>
                <a:latin typeface="Arial"/>
                <a:ea typeface="Arial"/>
                <a:cs typeface="Arial"/>
                <a:sym typeface="Arial"/>
              </a:defRPr>
            </a:lvl7pPr>
            <a:lvl8pPr marL="0" lvl="7" indent="0" algn="r">
              <a:spcBef>
                <a:spcPts val="0"/>
              </a:spcBef>
              <a:spcAft>
                <a:spcPts val="0"/>
              </a:spcAft>
              <a:buNone/>
              <a:defRPr sz="1000">
                <a:solidFill>
                  <a:schemeClr val="dk1"/>
                </a:solidFill>
                <a:latin typeface="Arial"/>
                <a:ea typeface="Arial"/>
                <a:cs typeface="Arial"/>
                <a:sym typeface="Arial"/>
              </a:defRPr>
            </a:lvl8pPr>
            <a:lvl9pPr marL="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cxnSp>
        <p:nvCxnSpPr>
          <p:cNvPr id="10" name="Google Shape;10;p42"/>
          <p:cNvCxnSpPr/>
          <p:nvPr/>
        </p:nvCxnSpPr>
        <p:spPr>
          <a:xfrm>
            <a:off x="7962900" y="152400"/>
            <a:ext cx="0" cy="1524000"/>
          </a:xfrm>
          <a:prstGeom prst="straightConnector1">
            <a:avLst/>
          </a:prstGeom>
          <a:noFill/>
          <a:ln w="9525" cap="flat" cmpd="sng">
            <a:solidFill>
              <a:schemeClr val="dk1"/>
            </a:solidFill>
            <a:prstDash val="solid"/>
            <a:round/>
            <a:headEnd type="none" w="med" len="med"/>
            <a:tailEnd type="none" w="med" len="med"/>
          </a:ln>
        </p:spPr>
      </p:cxnSp>
      <p:sp>
        <p:nvSpPr>
          <p:cNvPr id="11" name="Google Shape;11;p42"/>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3900" b="1" i="0" u="none" strike="noStrike" cap="none">
                <a:solidFill>
                  <a:schemeClr val="dk2"/>
                </a:solidFill>
                <a:latin typeface="Arial"/>
                <a:ea typeface="Arial"/>
                <a:cs typeface="Arial"/>
                <a:sym typeface="Arial"/>
              </a:defRPr>
            </a:lvl1pPr>
            <a:lvl2pPr marR="0" lvl="1" algn="l" rtl="0">
              <a:spcBef>
                <a:spcPts val="0"/>
              </a:spcBef>
              <a:spcAft>
                <a:spcPts val="0"/>
              </a:spcAft>
              <a:buSzPts val="1400"/>
              <a:buNone/>
              <a:defRPr sz="3900" b="1" i="0" u="none" strike="noStrike" cap="none">
                <a:solidFill>
                  <a:schemeClr val="dk2"/>
                </a:solidFill>
                <a:latin typeface="Arial"/>
                <a:ea typeface="Arial"/>
                <a:cs typeface="Arial"/>
                <a:sym typeface="Arial"/>
              </a:defRPr>
            </a:lvl2pPr>
            <a:lvl3pPr marR="0" lvl="2" algn="l" rtl="0">
              <a:spcBef>
                <a:spcPts val="0"/>
              </a:spcBef>
              <a:spcAft>
                <a:spcPts val="0"/>
              </a:spcAft>
              <a:buSzPts val="1400"/>
              <a:buNone/>
              <a:defRPr sz="3900" b="1" i="0" u="none" strike="noStrike" cap="none">
                <a:solidFill>
                  <a:schemeClr val="dk2"/>
                </a:solidFill>
                <a:latin typeface="Arial"/>
                <a:ea typeface="Arial"/>
                <a:cs typeface="Arial"/>
                <a:sym typeface="Arial"/>
              </a:defRPr>
            </a:lvl3pPr>
            <a:lvl4pPr marR="0" lvl="3" algn="l" rtl="0">
              <a:spcBef>
                <a:spcPts val="0"/>
              </a:spcBef>
              <a:spcAft>
                <a:spcPts val="0"/>
              </a:spcAft>
              <a:buSzPts val="1400"/>
              <a:buNone/>
              <a:defRPr sz="3900" b="1" i="0" u="none" strike="noStrike" cap="none">
                <a:solidFill>
                  <a:schemeClr val="dk2"/>
                </a:solidFill>
                <a:latin typeface="Arial"/>
                <a:ea typeface="Arial"/>
                <a:cs typeface="Arial"/>
                <a:sym typeface="Arial"/>
              </a:defRPr>
            </a:lvl4pPr>
            <a:lvl5pPr marR="0" lvl="4" algn="l" rtl="0">
              <a:spcBef>
                <a:spcPts val="0"/>
              </a:spcBef>
              <a:spcAft>
                <a:spcPts val="0"/>
              </a:spcAft>
              <a:buSzPts val="1400"/>
              <a:buNone/>
              <a:defRPr sz="3900" b="1" i="0" u="none" strike="noStrike" cap="none">
                <a:solidFill>
                  <a:schemeClr val="dk2"/>
                </a:solidFill>
                <a:latin typeface="Arial"/>
                <a:ea typeface="Arial"/>
                <a:cs typeface="Arial"/>
                <a:sym typeface="Arial"/>
              </a:defRPr>
            </a:lvl5pPr>
            <a:lvl6pPr marR="0" lvl="5" algn="l" rtl="0">
              <a:spcBef>
                <a:spcPts val="0"/>
              </a:spcBef>
              <a:spcAft>
                <a:spcPts val="0"/>
              </a:spcAft>
              <a:buSzPts val="1400"/>
              <a:buNone/>
              <a:defRPr sz="3900" b="1" i="0" u="none" strike="noStrike" cap="none">
                <a:solidFill>
                  <a:schemeClr val="dk2"/>
                </a:solidFill>
                <a:latin typeface="Arial"/>
                <a:ea typeface="Arial"/>
                <a:cs typeface="Arial"/>
                <a:sym typeface="Arial"/>
              </a:defRPr>
            </a:lvl6pPr>
            <a:lvl7pPr marR="0" lvl="6" algn="l" rtl="0">
              <a:spcBef>
                <a:spcPts val="0"/>
              </a:spcBef>
              <a:spcAft>
                <a:spcPts val="0"/>
              </a:spcAft>
              <a:buSzPts val="1400"/>
              <a:buNone/>
              <a:defRPr sz="3900" b="1" i="0" u="none" strike="noStrike" cap="none">
                <a:solidFill>
                  <a:schemeClr val="dk2"/>
                </a:solidFill>
                <a:latin typeface="Arial"/>
                <a:ea typeface="Arial"/>
                <a:cs typeface="Arial"/>
                <a:sym typeface="Arial"/>
              </a:defRPr>
            </a:lvl7pPr>
            <a:lvl8pPr marR="0" lvl="7" algn="l" rtl="0">
              <a:spcBef>
                <a:spcPts val="0"/>
              </a:spcBef>
              <a:spcAft>
                <a:spcPts val="0"/>
              </a:spcAft>
              <a:buSzPts val="1400"/>
              <a:buNone/>
              <a:defRPr sz="3900" b="1" i="0" u="none" strike="noStrike" cap="none">
                <a:solidFill>
                  <a:schemeClr val="dk2"/>
                </a:solidFill>
                <a:latin typeface="Arial"/>
                <a:ea typeface="Arial"/>
                <a:cs typeface="Arial"/>
                <a:sym typeface="Arial"/>
              </a:defRPr>
            </a:lvl8pPr>
            <a:lvl9pPr marR="0" lvl="8" algn="l" rtl="0">
              <a:spcBef>
                <a:spcPts val="0"/>
              </a:spcBef>
              <a:spcAft>
                <a:spcPts val="0"/>
              </a:spcAft>
              <a:buSzPts val="1400"/>
              <a:buNone/>
              <a:defRPr sz="3900" b="1" i="0" u="none" strike="noStrike" cap="none">
                <a:solidFill>
                  <a:schemeClr val="dk2"/>
                </a:solidFill>
                <a:latin typeface="Arial"/>
                <a:ea typeface="Arial"/>
                <a:cs typeface="Arial"/>
                <a:sym typeface="Arial"/>
              </a:defRPr>
            </a:lvl9pPr>
          </a:lstStyle>
          <a:p>
            <a:endParaRPr/>
          </a:p>
        </p:txBody>
      </p:sp>
      <p:sp>
        <p:nvSpPr>
          <p:cNvPr id="12" name="Google Shape;12;p42"/>
          <p:cNvSpPr txBox="1">
            <a:spLocks noGrp="1"/>
          </p:cNvSpPr>
          <p:nvPr>
            <p:ph type="body" idx="1"/>
          </p:nvPr>
        </p:nvSpPr>
        <p:spPr>
          <a:xfrm>
            <a:off x="457200" y="1719263"/>
            <a:ext cx="8229600" cy="4411662"/>
          </a:xfrm>
          <a:prstGeom prst="rect">
            <a:avLst/>
          </a:prstGeom>
          <a:noFill/>
          <a:ln>
            <a:noFill/>
          </a:ln>
        </p:spPr>
        <p:txBody>
          <a:bodyPr spcFirstLastPara="1" wrap="square" lIns="91425" tIns="45700" rIns="91425" bIns="45700" anchor="t" anchorCtr="0">
            <a:noAutofit/>
          </a:bodyPr>
          <a:lstStyle>
            <a:lvl1pPr marL="457200" marR="0" lvl="0" indent="-361950" algn="l" rtl="0">
              <a:spcBef>
                <a:spcPts val="600"/>
              </a:spcBef>
              <a:spcAft>
                <a:spcPts val="0"/>
              </a:spcAft>
              <a:buClr>
                <a:schemeClr val="dk2"/>
              </a:buClr>
              <a:buSzPts val="2100"/>
              <a:buFont typeface="Noto Sans Symbols"/>
              <a:buChar char="●"/>
              <a:defRPr sz="3000" b="0" i="0" u="none" strike="noStrike" cap="none">
                <a:solidFill>
                  <a:schemeClr val="dk1"/>
                </a:solidFill>
                <a:latin typeface="Arial"/>
                <a:ea typeface="Arial"/>
                <a:cs typeface="Arial"/>
                <a:sym typeface="Arial"/>
              </a:defRPr>
            </a:lvl1pPr>
            <a:lvl2pPr marL="914400" marR="0" lvl="1" indent="-344170" algn="l" rtl="0">
              <a:spcBef>
                <a:spcPts val="520"/>
              </a:spcBef>
              <a:spcAft>
                <a:spcPts val="0"/>
              </a:spcAft>
              <a:buClr>
                <a:schemeClr val="accent2"/>
              </a:buClr>
              <a:buSzPts val="1820"/>
              <a:buFont typeface="Noto Sans Symbols"/>
              <a:buChar char="●"/>
              <a:defRPr sz="2600" b="0" i="0" u="none" strike="noStrike" cap="none">
                <a:solidFill>
                  <a:schemeClr val="dk1"/>
                </a:solidFill>
                <a:latin typeface="Arial"/>
                <a:ea typeface="Arial"/>
                <a:cs typeface="Arial"/>
                <a:sym typeface="Arial"/>
              </a:defRPr>
            </a:lvl2pPr>
            <a:lvl3pPr marL="1371600" marR="0" lvl="2" indent="-330835" algn="l" rtl="0">
              <a:spcBef>
                <a:spcPts val="460"/>
              </a:spcBef>
              <a:spcAft>
                <a:spcPts val="0"/>
              </a:spcAft>
              <a:buClr>
                <a:schemeClr val="accent1"/>
              </a:buClr>
              <a:buSzPts val="1610"/>
              <a:buFont typeface="Noto Sans Symbols"/>
              <a:buChar char="●"/>
              <a:defRPr sz="2300" b="0" i="0" u="none" strike="noStrike" cap="none">
                <a:solidFill>
                  <a:schemeClr val="dk1"/>
                </a:solidFill>
                <a:latin typeface="Arial"/>
                <a:ea typeface="Arial"/>
                <a:cs typeface="Arial"/>
                <a:sym typeface="Arial"/>
              </a:defRPr>
            </a:lvl3pPr>
            <a:lvl4pPr marL="1828800" marR="0" lvl="3" indent="-323850" algn="l" rtl="0">
              <a:spcBef>
                <a:spcPts val="400"/>
              </a:spcBef>
              <a:spcAft>
                <a:spcPts val="0"/>
              </a:spcAft>
              <a:buClr>
                <a:schemeClr val="dk2"/>
              </a:buClr>
              <a:buSzPts val="1500"/>
              <a:buFont typeface="Noto Sans Symbols"/>
              <a:buChar char="▪"/>
              <a:defRPr sz="2000" b="0" i="0" u="none" strike="noStrike" cap="none">
                <a:solidFill>
                  <a:schemeClr val="dk1"/>
                </a:solidFill>
                <a:latin typeface="Arial"/>
                <a:ea typeface="Arial"/>
                <a:cs typeface="Arial"/>
                <a:sym typeface="Arial"/>
              </a:defRPr>
            </a:lvl4pPr>
            <a:lvl5pPr marL="2286000" marR="0" lvl="4"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5pPr>
            <a:lvl6pPr marL="2743200" marR="0" lvl="5"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6pPr>
            <a:lvl7pPr marL="3200400" marR="0" lvl="6"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7pPr>
            <a:lvl8pPr marL="3657600" marR="0" lvl="7"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8pPr>
            <a:lvl9pPr marL="4114800" marR="0" lvl="8"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9pPr>
          </a:lstStyle>
          <a:p>
            <a:endParaRPr/>
          </a:p>
        </p:txBody>
      </p:sp>
      <p:sp>
        <p:nvSpPr>
          <p:cNvPr id="13" name="Google Shape;13;p42"/>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0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4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0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 name="Google Shape;15;p42"/>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000"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1000"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1000"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1000"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1000"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1000"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1000"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1000"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DE"/>
              <a:t>‹#›</a:t>
            </a:fld>
            <a:endParaRPr/>
          </a:p>
        </p:txBody>
      </p:sp>
      <p:grpSp>
        <p:nvGrpSpPr>
          <p:cNvPr id="16" name="Google Shape;16;p42"/>
          <p:cNvGrpSpPr/>
          <p:nvPr/>
        </p:nvGrpSpPr>
        <p:grpSpPr>
          <a:xfrm>
            <a:off x="8153400" y="152400"/>
            <a:ext cx="792163" cy="1295400"/>
            <a:chOff x="5136" y="960"/>
            <a:chExt cx="528" cy="864"/>
          </a:xfrm>
        </p:grpSpPr>
        <p:sp>
          <p:nvSpPr>
            <p:cNvPr id="17" name="Google Shape;17;p42"/>
            <p:cNvSpPr/>
            <p:nvPr/>
          </p:nvSpPr>
          <p:spPr>
            <a:xfrm>
              <a:off x="5136" y="960"/>
              <a:ext cx="80" cy="8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18" name="Google Shape;18;p42"/>
            <p:cNvSpPr/>
            <p:nvPr/>
          </p:nvSpPr>
          <p:spPr>
            <a:xfrm>
              <a:off x="5248" y="960"/>
              <a:ext cx="79" cy="8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19" name="Google Shape;19;p42"/>
            <p:cNvSpPr/>
            <p:nvPr/>
          </p:nvSpPr>
          <p:spPr>
            <a:xfrm>
              <a:off x="5360" y="960"/>
              <a:ext cx="78" cy="8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0" name="Google Shape;20;p42"/>
            <p:cNvSpPr/>
            <p:nvPr/>
          </p:nvSpPr>
          <p:spPr>
            <a:xfrm>
              <a:off x="5136" y="1072"/>
              <a:ext cx="80" cy="78"/>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1" name="Google Shape;21;p42"/>
            <p:cNvSpPr/>
            <p:nvPr/>
          </p:nvSpPr>
          <p:spPr>
            <a:xfrm>
              <a:off x="5248" y="1072"/>
              <a:ext cx="79" cy="78"/>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2" name="Google Shape;22;p42"/>
            <p:cNvSpPr/>
            <p:nvPr/>
          </p:nvSpPr>
          <p:spPr>
            <a:xfrm>
              <a:off x="5360" y="1072"/>
              <a:ext cx="78" cy="78"/>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3" name="Google Shape;23;p42"/>
            <p:cNvSpPr/>
            <p:nvPr/>
          </p:nvSpPr>
          <p:spPr>
            <a:xfrm>
              <a:off x="5472" y="1072"/>
              <a:ext cx="78" cy="7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4" name="Google Shape;24;p42"/>
            <p:cNvSpPr/>
            <p:nvPr/>
          </p:nvSpPr>
          <p:spPr>
            <a:xfrm>
              <a:off x="5136" y="1184"/>
              <a:ext cx="80" cy="78"/>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5" name="Google Shape;25;p42"/>
            <p:cNvSpPr/>
            <p:nvPr/>
          </p:nvSpPr>
          <p:spPr>
            <a:xfrm>
              <a:off x="5248" y="1184"/>
              <a:ext cx="79" cy="78"/>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6" name="Google Shape;26;p42"/>
            <p:cNvSpPr/>
            <p:nvPr/>
          </p:nvSpPr>
          <p:spPr>
            <a:xfrm>
              <a:off x="5360" y="1184"/>
              <a:ext cx="78" cy="7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7" name="Google Shape;27;p42"/>
            <p:cNvSpPr/>
            <p:nvPr/>
          </p:nvSpPr>
          <p:spPr>
            <a:xfrm>
              <a:off x="5472" y="1184"/>
              <a:ext cx="78" cy="7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8" name="Google Shape;28;p42"/>
            <p:cNvSpPr/>
            <p:nvPr/>
          </p:nvSpPr>
          <p:spPr>
            <a:xfrm>
              <a:off x="5584" y="1184"/>
              <a:ext cx="80" cy="7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9" name="Google Shape;29;p42"/>
            <p:cNvSpPr/>
            <p:nvPr/>
          </p:nvSpPr>
          <p:spPr>
            <a:xfrm>
              <a:off x="5136" y="1296"/>
              <a:ext cx="80" cy="8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0" name="Google Shape;30;p42"/>
            <p:cNvSpPr/>
            <p:nvPr/>
          </p:nvSpPr>
          <p:spPr>
            <a:xfrm>
              <a:off x="5248" y="1296"/>
              <a:ext cx="79" cy="8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1" name="Google Shape;31;p42"/>
            <p:cNvSpPr/>
            <p:nvPr/>
          </p:nvSpPr>
          <p:spPr>
            <a:xfrm>
              <a:off x="5360" y="1296"/>
              <a:ext cx="78" cy="8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2" name="Google Shape;32;p42"/>
            <p:cNvSpPr/>
            <p:nvPr/>
          </p:nvSpPr>
          <p:spPr>
            <a:xfrm>
              <a:off x="5472" y="1296"/>
              <a:ext cx="78" cy="8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3" name="Google Shape;33;p42"/>
            <p:cNvSpPr/>
            <p:nvPr/>
          </p:nvSpPr>
          <p:spPr>
            <a:xfrm>
              <a:off x="5136" y="1408"/>
              <a:ext cx="80" cy="8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4" name="Google Shape;34;p42"/>
            <p:cNvSpPr/>
            <p:nvPr/>
          </p:nvSpPr>
          <p:spPr>
            <a:xfrm>
              <a:off x="5248" y="1408"/>
              <a:ext cx="79" cy="8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5" name="Google Shape;35;p42"/>
            <p:cNvSpPr/>
            <p:nvPr/>
          </p:nvSpPr>
          <p:spPr>
            <a:xfrm>
              <a:off x="5360" y="1408"/>
              <a:ext cx="78" cy="8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6" name="Google Shape;36;p42"/>
            <p:cNvSpPr/>
            <p:nvPr/>
          </p:nvSpPr>
          <p:spPr>
            <a:xfrm>
              <a:off x="5472" y="1408"/>
              <a:ext cx="78" cy="8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7" name="Google Shape;37;p42"/>
            <p:cNvSpPr/>
            <p:nvPr/>
          </p:nvSpPr>
          <p:spPr>
            <a:xfrm>
              <a:off x="5584" y="1408"/>
              <a:ext cx="80" cy="80"/>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8" name="Google Shape;38;p42"/>
            <p:cNvSpPr/>
            <p:nvPr/>
          </p:nvSpPr>
          <p:spPr>
            <a:xfrm>
              <a:off x="5136" y="1520"/>
              <a:ext cx="80" cy="79"/>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9" name="Google Shape;39;p42"/>
            <p:cNvSpPr/>
            <p:nvPr/>
          </p:nvSpPr>
          <p:spPr>
            <a:xfrm>
              <a:off x="5248" y="1520"/>
              <a:ext cx="79" cy="79"/>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0" name="Google Shape;40;p42"/>
            <p:cNvSpPr/>
            <p:nvPr/>
          </p:nvSpPr>
          <p:spPr>
            <a:xfrm>
              <a:off x="5360" y="1520"/>
              <a:ext cx="78" cy="79"/>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1" name="Google Shape;41;p42"/>
            <p:cNvSpPr/>
            <p:nvPr/>
          </p:nvSpPr>
          <p:spPr>
            <a:xfrm>
              <a:off x="5472" y="1520"/>
              <a:ext cx="78" cy="79"/>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2" name="Google Shape;42;p42"/>
            <p:cNvSpPr/>
            <p:nvPr/>
          </p:nvSpPr>
          <p:spPr>
            <a:xfrm>
              <a:off x="5136" y="1632"/>
              <a:ext cx="80" cy="7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3" name="Google Shape;43;p42"/>
            <p:cNvSpPr/>
            <p:nvPr/>
          </p:nvSpPr>
          <p:spPr>
            <a:xfrm>
              <a:off x="5248" y="1632"/>
              <a:ext cx="79" cy="7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4" name="Google Shape;44;p42"/>
            <p:cNvSpPr/>
            <p:nvPr/>
          </p:nvSpPr>
          <p:spPr>
            <a:xfrm>
              <a:off x="5360" y="1632"/>
              <a:ext cx="78" cy="78"/>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5" name="Google Shape;45;p42"/>
            <p:cNvSpPr/>
            <p:nvPr/>
          </p:nvSpPr>
          <p:spPr>
            <a:xfrm>
              <a:off x="5472" y="1632"/>
              <a:ext cx="78" cy="78"/>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6" name="Google Shape;46;p42"/>
            <p:cNvSpPr/>
            <p:nvPr/>
          </p:nvSpPr>
          <p:spPr>
            <a:xfrm>
              <a:off x="5248" y="1744"/>
              <a:ext cx="79" cy="80"/>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7" name="Google Shape;47;p42"/>
            <p:cNvSpPr/>
            <p:nvPr/>
          </p:nvSpPr>
          <p:spPr>
            <a:xfrm>
              <a:off x="5472" y="1744"/>
              <a:ext cx="78" cy="80"/>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gr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de-DE"/>
              <a:t>1</a:t>
            </a:fld>
            <a:endParaRPr/>
          </a:p>
        </p:txBody>
      </p:sp>
      <p:sp>
        <p:nvSpPr>
          <p:cNvPr id="156" name="Google Shape;156;p1"/>
          <p:cNvSpPr txBox="1"/>
          <p:nvPr/>
        </p:nvSpPr>
        <p:spPr>
          <a:xfrm>
            <a:off x="1332416" y="319726"/>
            <a:ext cx="5677984" cy="274947"/>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1800" b="1" i="0" u="none" strike="noStrike" cap="none" dirty="0">
                <a:solidFill>
                  <a:srgbClr val="0000FF"/>
                </a:solidFill>
                <a:latin typeface="Arial"/>
                <a:ea typeface="Arial"/>
                <a:cs typeface="Arial"/>
                <a:sym typeface="Arial"/>
              </a:rPr>
              <a:t>Linsen </a:t>
            </a:r>
            <a:r>
              <a:rPr lang="de-DE" sz="1800" b="0" i="1" u="none" strike="noStrike" cap="none" dirty="0">
                <a:solidFill>
                  <a:srgbClr val="0000FF"/>
                </a:solidFill>
                <a:latin typeface="Arial"/>
                <a:ea typeface="Arial"/>
                <a:cs typeface="Arial"/>
                <a:sym typeface="Arial"/>
              </a:rPr>
              <a:t>für die </a:t>
            </a:r>
            <a:r>
              <a:rPr lang="de-DE" sz="1800" b="1" i="0" u="none" strike="noStrike" cap="none" dirty="0">
                <a:solidFill>
                  <a:srgbClr val="0000FF"/>
                </a:solidFill>
                <a:latin typeface="Arial"/>
                <a:ea typeface="Arial"/>
                <a:cs typeface="Arial"/>
                <a:sym typeface="Arial"/>
              </a:rPr>
              <a:t>Laser</a:t>
            </a:r>
            <a:r>
              <a:rPr lang="de-DE" sz="1800" b="0" i="1" u="none" strike="noStrike" cap="none" dirty="0">
                <a:solidFill>
                  <a:srgbClr val="0000FF"/>
                </a:solidFill>
                <a:latin typeface="Arial"/>
                <a:ea typeface="Arial"/>
                <a:cs typeface="Arial"/>
                <a:sym typeface="Arial"/>
              </a:rPr>
              <a:t>-</a:t>
            </a:r>
            <a:r>
              <a:rPr lang="de-DE" sz="1800" b="0" i="1" u="none" strike="noStrike" cap="none" dirty="0" err="1">
                <a:solidFill>
                  <a:srgbClr val="0000FF"/>
                </a:solidFill>
                <a:latin typeface="Arial"/>
                <a:ea typeface="Arial"/>
                <a:cs typeface="Arial"/>
                <a:sym typeface="Arial"/>
              </a:rPr>
              <a:t>Photokoagulation</a:t>
            </a:r>
            <a:r>
              <a:rPr lang="de-DE" sz="1800" b="0" i="1" u="none" strike="noStrike" cap="none" dirty="0">
                <a:solidFill>
                  <a:srgbClr val="0000FF"/>
                </a:solidFill>
                <a:latin typeface="Arial"/>
                <a:ea typeface="Arial"/>
                <a:cs typeface="Arial"/>
                <a:sym typeface="Arial"/>
              </a:rPr>
              <a:t> der Netzhaut</a:t>
            </a:r>
            <a:endParaRPr dirty="0"/>
          </a:p>
        </p:txBody>
      </p:sp>
      <p:sp>
        <p:nvSpPr>
          <p:cNvPr id="157" name="Google Shape;157;p1"/>
          <p:cNvSpPr txBox="1"/>
          <p:nvPr/>
        </p:nvSpPr>
        <p:spPr>
          <a:xfrm>
            <a:off x="1233055" y="3277676"/>
            <a:ext cx="7620000" cy="30264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800" dirty="0">
                <a:solidFill>
                  <a:srgbClr val="0000FF"/>
                </a:solidFill>
              </a:rPr>
              <a:t>L</a:t>
            </a:r>
            <a:r>
              <a:rPr lang="de-DE" sz="1800" dirty="0">
                <a:solidFill>
                  <a:srgbClr val="0000FF"/>
                </a:solidFill>
                <a:latin typeface="Arial"/>
                <a:ea typeface="Arial"/>
                <a:cs typeface="Arial"/>
                <a:sym typeface="Arial"/>
              </a:rPr>
              <a:t>assen Sie uns zunächst noch einmal kurz zusammenfassen… </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1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de-DE" sz="1000">
                <a:solidFill>
                  <a:schemeClr val="dk1"/>
                </a:solidFill>
                <a:latin typeface="Arial"/>
                <a:ea typeface="Arial"/>
                <a:cs typeface="Arial"/>
                <a:sym typeface="Arial"/>
              </a:rPr>
              <a:t>10</a:t>
            </a:fld>
            <a:endParaRPr sz="1000">
              <a:solidFill>
                <a:schemeClr val="dk1"/>
              </a:solidFill>
              <a:latin typeface="Arial"/>
              <a:ea typeface="Arial"/>
              <a:cs typeface="Arial"/>
              <a:sym typeface="Arial"/>
            </a:endParaRPr>
          </a:p>
        </p:txBody>
      </p:sp>
      <p:sp>
        <p:nvSpPr>
          <p:cNvPr id="304" name="Google Shape;304;p10"/>
          <p:cNvSpPr txBox="1"/>
          <p:nvPr/>
        </p:nvSpPr>
        <p:spPr>
          <a:xfrm>
            <a:off x="419100" y="1782763"/>
            <a:ext cx="1095375"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chemisch</a:t>
            </a:r>
            <a:endParaRPr dirty="0"/>
          </a:p>
        </p:txBody>
      </p:sp>
      <p:sp>
        <p:nvSpPr>
          <p:cNvPr id="305" name="Google Shape;305;p10"/>
          <p:cNvSpPr txBox="1"/>
          <p:nvPr/>
        </p:nvSpPr>
        <p:spPr>
          <a:xfrm>
            <a:off x="2008188" y="1887538"/>
            <a:ext cx="1082675" cy="27186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de-DE" sz="1600" b="1">
                <a:solidFill>
                  <a:srgbClr val="0000FF"/>
                </a:solidFill>
                <a:latin typeface="Arial"/>
                <a:ea typeface="Arial"/>
                <a:cs typeface="Arial"/>
                <a:sym typeface="Arial"/>
              </a:rPr>
              <a:t>Thermisch</a:t>
            </a:r>
            <a:endParaRPr sz="2400" b="1">
              <a:solidFill>
                <a:schemeClr val="dk1"/>
              </a:solidFill>
              <a:latin typeface="Arial"/>
              <a:ea typeface="Arial"/>
              <a:cs typeface="Arial"/>
              <a:sym typeface="Arial"/>
            </a:endParaRPr>
          </a:p>
        </p:txBody>
      </p:sp>
      <p:sp>
        <p:nvSpPr>
          <p:cNvPr id="306" name="Google Shape;306;p10"/>
          <p:cNvSpPr txBox="1"/>
          <p:nvPr/>
        </p:nvSpPr>
        <p:spPr>
          <a:xfrm>
            <a:off x="3646488" y="1782763"/>
            <a:ext cx="993775" cy="512961"/>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a:solidFill>
                  <a:srgbClr val="BFBFBF"/>
                </a:solidFill>
                <a:latin typeface="Arial"/>
                <a:ea typeface="Arial"/>
                <a:cs typeface="Arial"/>
                <a:sym typeface="Arial"/>
              </a:rPr>
              <a:t>Photo-</a:t>
            </a:r>
            <a:endParaRPr/>
          </a:p>
          <a:p>
            <a:pPr marL="0" marR="0" lvl="0" indent="0" algn="ctr" rtl="0">
              <a:lnSpc>
                <a:spcPct val="118750"/>
              </a:lnSpc>
              <a:spcBef>
                <a:spcPts val="0"/>
              </a:spcBef>
              <a:spcAft>
                <a:spcPts val="0"/>
              </a:spcAft>
              <a:buNone/>
            </a:pPr>
            <a:r>
              <a:rPr lang="de-DE" sz="1600">
                <a:solidFill>
                  <a:srgbClr val="BFBFBF"/>
                </a:solidFill>
                <a:latin typeface="Arial"/>
                <a:ea typeface="Arial"/>
                <a:cs typeface="Arial"/>
                <a:sym typeface="Arial"/>
              </a:rPr>
              <a:t>Ablation</a:t>
            </a:r>
            <a:endParaRPr/>
          </a:p>
        </p:txBody>
      </p:sp>
      <p:sp>
        <p:nvSpPr>
          <p:cNvPr id="307" name="Google Shape;307;p10"/>
          <p:cNvSpPr txBox="1"/>
          <p:nvPr/>
        </p:nvSpPr>
        <p:spPr>
          <a:xfrm>
            <a:off x="5170488" y="1782763"/>
            <a:ext cx="1839912"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Plasmainduzierte</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Ablation</a:t>
            </a:r>
            <a:endParaRPr dirty="0"/>
          </a:p>
        </p:txBody>
      </p:sp>
      <p:sp>
        <p:nvSpPr>
          <p:cNvPr id="308" name="Google Shape;308;p10"/>
          <p:cNvSpPr txBox="1"/>
          <p:nvPr/>
        </p:nvSpPr>
        <p:spPr>
          <a:xfrm>
            <a:off x="7464425" y="1752600"/>
            <a:ext cx="1185863"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distruption</a:t>
            </a:r>
            <a:endParaRPr dirty="0"/>
          </a:p>
        </p:txBody>
      </p:sp>
      <p:sp>
        <p:nvSpPr>
          <p:cNvPr id="311" name="Google Shape;311;p10"/>
          <p:cNvSpPr txBox="1"/>
          <p:nvPr/>
        </p:nvSpPr>
        <p:spPr>
          <a:xfrm>
            <a:off x="1975058" y="2535732"/>
            <a:ext cx="5530850" cy="1995418"/>
          </a:xfrm>
          <a:prstGeom prst="rect">
            <a:avLst/>
          </a:prstGeom>
          <a:noFill/>
          <a:ln>
            <a:noFill/>
          </a:ln>
        </p:spPr>
        <p:txBody>
          <a:bodyPr spcFirstLastPara="1" wrap="square" lIns="25400" tIns="12700" rIns="25400" bIns="12700" anchor="t" anchorCtr="0">
            <a:spAutoFit/>
          </a:bodyPr>
          <a:lstStyle/>
          <a:p>
            <a:pPr lvl="0"/>
            <a:r>
              <a:rPr lang="de-DE" sz="1600" i="1" dirty="0">
                <a:solidFill>
                  <a:srgbClr val="0000FF"/>
                </a:solidFill>
              </a:rPr>
              <a:t>Thermische Effekte auf Gewebe bewegen sich auf einem Kontinuum. Welches sind die fünf Grade thermischer Effekte?</a:t>
            </a:r>
          </a:p>
          <a:p>
            <a:pPr marL="0" marR="0" lvl="0" indent="0" algn="l" rtl="0">
              <a:spcBef>
                <a:spcPts val="0"/>
              </a:spcBef>
              <a:spcAft>
                <a:spcPts val="0"/>
              </a:spcAft>
              <a:buNone/>
            </a:pPr>
            <a:r>
              <a:rPr lang="de-DE" sz="1600" dirty="0">
                <a:solidFill>
                  <a:srgbClr val="0000FF"/>
                </a:solidFill>
                <a:latin typeface="Arial"/>
                <a:ea typeface="Arial"/>
                <a:cs typeface="Arial"/>
                <a:sym typeface="Arial"/>
              </a:rPr>
              <a:t>--Hyperthermie</a:t>
            </a:r>
            <a:endParaRPr dirty="0"/>
          </a:p>
          <a:p>
            <a:pPr marL="0" marR="0" lvl="0" indent="0" algn="l" rtl="0">
              <a:spcBef>
                <a:spcPts val="0"/>
              </a:spcBef>
              <a:spcAft>
                <a:spcPts val="0"/>
              </a:spcAft>
              <a:buNone/>
            </a:pPr>
            <a:r>
              <a:rPr lang="de-DE" sz="1600" dirty="0">
                <a:solidFill>
                  <a:srgbClr val="0000FF"/>
                </a:solidFill>
                <a:latin typeface="Arial"/>
                <a:ea typeface="Arial"/>
                <a:cs typeface="Arial"/>
                <a:sym typeface="Arial"/>
              </a:rPr>
              <a:t>--Koagulation</a:t>
            </a:r>
            <a:endParaRPr dirty="0"/>
          </a:p>
          <a:p>
            <a:pPr marL="0" marR="0" lvl="0" indent="0" algn="l" rtl="0">
              <a:spcBef>
                <a:spcPts val="0"/>
              </a:spcBef>
              <a:spcAft>
                <a:spcPts val="0"/>
              </a:spcAft>
              <a:buNone/>
            </a:pPr>
            <a:r>
              <a:rPr lang="de-DE" sz="1600" dirty="0">
                <a:solidFill>
                  <a:srgbClr val="0000FF"/>
                </a:solidFill>
                <a:latin typeface="Arial"/>
                <a:ea typeface="Arial"/>
                <a:cs typeface="Arial"/>
                <a:sym typeface="Arial"/>
              </a:rPr>
              <a:t>--Verdampfung</a:t>
            </a:r>
            <a:endParaRPr dirty="0"/>
          </a:p>
          <a:p>
            <a:pPr marL="0" marR="0" lvl="0" indent="0" algn="l" rtl="0">
              <a:spcBef>
                <a:spcPts val="0"/>
              </a:spcBef>
              <a:spcAft>
                <a:spcPts val="0"/>
              </a:spcAft>
              <a:buNone/>
            </a:pPr>
            <a:r>
              <a:rPr lang="de-DE" sz="1600" dirty="0">
                <a:solidFill>
                  <a:srgbClr val="0000FF"/>
                </a:solidFill>
                <a:latin typeface="Arial"/>
                <a:ea typeface="Arial"/>
                <a:cs typeface="Arial"/>
                <a:sym typeface="Arial"/>
              </a:rPr>
              <a:t>--</a:t>
            </a:r>
            <a:r>
              <a:rPr lang="de-DE" sz="1600" dirty="0" err="1">
                <a:solidFill>
                  <a:srgbClr val="0000FF"/>
                </a:solidFill>
                <a:latin typeface="Arial"/>
                <a:ea typeface="Arial"/>
                <a:cs typeface="Arial"/>
                <a:sym typeface="Arial"/>
              </a:rPr>
              <a:t>Karbonisierung</a:t>
            </a:r>
            <a:endParaRPr dirty="0"/>
          </a:p>
          <a:p>
            <a:pPr marL="0" marR="0" lvl="0" indent="0" algn="l" rtl="0">
              <a:spcBef>
                <a:spcPts val="0"/>
              </a:spcBef>
              <a:spcAft>
                <a:spcPts val="0"/>
              </a:spcAft>
              <a:buNone/>
            </a:pPr>
            <a:r>
              <a:rPr lang="de-DE" sz="1600" dirty="0">
                <a:solidFill>
                  <a:srgbClr val="0000FF"/>
                </a:solidFill>
                <a:latin typeface="Arial"/>
                <a:ea typeface="Arial"/>
                <a:cs typeface="Arial"/>
                <a:sym typeface="Arial"/>
              </a:rPr>
              <a:t>--Schmelzen</a:t>
            </a:r>
            <a:endParaRPr dirty="0"/>
          </a:p>
        </p:txBody>
      </p:sp>
      <p:sp>
        <p:nvSpPr>
          <p:cNvPr id="313" name="Google Shape;313;p10"/>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A</a:t>
            </a:r>
            <a:endParaRPr/>
          </a:p>
        </p:txBody>
      </p:sp>
      <p:sp>
        <p:nvSpPr>
          <p:cNvPr id="3" name="Google Shape;204;p4">
            <a:extLst>
              <a:ext uri="{FF2B5EF4-FFF2-40B4-BE49-F238E27FC236}">
                <a16:creationId xmlns:a16="http://schemas.microsoft.com/office/drawing/2014/main" id="{36C58033-841D-5E19-D783-1310DB26FD5D}"/>
              </a:ext>
            </a:extLst>
          </p:cNvPr>
          <p:cNvSpPr txBox="1"/>
          <p:nvPr/>
        </p:nvSpPr>
        <p:spPr>
          <a:xfrm>
            <a:off x="660770" y="266106"/>
            <a:ext cx="4832303" cy="579646"/>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dirty="0">
                <a:solidFill>
                  <a:schemeClr val="lt1"/>
                </a:solidFill>
                <a:latin typeface="Arial"/>
                <a:ea typeface="Arial"/>
                <a:cs typeface="Arial"/>
                <a:sym typeface="Arial"/>
              </a:rPr>
              <a:t>Linsen </a:t>
            </a:r>
            <a:r>
              <a:rPr lang="de-DE" sz="2000" i="1" dirty="0">
                <a:solidFill>
                  <a:schemeClr val="lt1"/>
                </a:solidFill>
                <a:latin typeface="Arial"/>
                <a:ea typeface="Arial"/>
                <a:cs typeface="Arial"/>
                <a:sym typeface="Arial"/>
              </a:rPr>
              <a:t>für die retinale </a:t>
            </a:r>
            <a:r>
              <a:rPr lang="de-DE" sz="2000" b="1" dirty="0">
                <a:solidFill>
                  <a:srgbClr val="0000FF"/>
                </a:solidFill>
                <a:latin typeface="Arial"/>
                <a:ea typeface="Arial"/>
                <a:cs typeface="Arial"/>
                <a:sym typeface="Arial"/>
              </a:rPr>
              <a:t>Laser</a:t>
            </a:r>
            <a:r>
              <a:rPr lang="de-DE" sz="2000" i="1" dirty="0">
                <a:solidFill>
                  <a:schemeClr val="lt1"/>
                </a:solidFill>
                <a:latin typeface="Arial"/>
                <a:ea typeface="Arial"/>
                <a:cs typeface="Arial"/>
                <a:sym typeface="Arial"/>
              </a:rPr>
              <a:t>-</a:t>
            </a:r>
            <a:r>
              <a:rPr lang="de-DE" sz="2000" i="1" dirty="0" err="1">
                <a:solidFill>
                  <a:schemeClr val="lt1"/>
                </a:solidFill>
                <a:latin typeface="Arial"/>
                <a:ea typeface="Arial"/>
                <a:cs typeface="Arial"/>
                <a:sym typeface="Arial"/>
              </a:rPr>
              <a:t>Photokoagulation</a:t>
            </a:r>
            <a:endParaRPr dirty="0"/>
          </a:p>
        </p:txBody>
      </p:sp>
      <p:sp>
        <p:nvSpPr>
          <p:cNvPr id="5" name="Google Shape;164;p2">
            <a:extLst>
              <a:ext uri="{FF2B5EF4-FFF2-40B4-BE49-F238E27FC236}">
                <a16:creationId xmlns:a16="http://schemas.microsoft.com/office/drawing/2014/main" id="{BE475F07-1DE1-5491-160D-15A2170BC2BB}"/>
              </a:ext>
            </a:extLst>
          </p:cNvPr>
          <p:cNvSpPr txBox="1"/>
          <p:nvPr/>
        </p:nvSpPr>
        <p:spPr>
          <a:xfrm>
            <a:off x="711200" y="943530"/>
            <a:ext cx="7061200" cy="64120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2000" i="1" dirty="0">
                <a:solidFill>
                  <a:schemeClr val="dk1"/>
                </a:solidFill>
                <a:latin typeface="Arial"/>
                <a:ea typeface="Arial"/>
                <a:cs typeface="Arial"/>
                <a:sym typeface="Arial"/>
              </a:rPr>
              <a:t>Was sind Die fünf Arten der Laser-Gewebe-Wechselwirkung?</a:t>
            </a:r>
            <a:r>
              <a:rPr lang="de-DE" sz="2000" i="1" dirty="0">
                <a:solidFill>
                  <a:schemeClr val="lt1"/>
                </a:solidFill>
                <a:latin typeface="Arial"/>
                <a:ea typeface="Arial"/>
                <a:cs typeface="Arial"/>
                <a:sym typeface="Arial"/>
              </a:rPr>
              <a:t>:</a:t>
            </a:r>
            <a:endParaRPr dirty="0"/>
          </a:p>
          <a:p>
            <a:pPr marL="0" marR="0" lvl="0" indent="0" algn="l" rtl="0">
              <a:spcBef>
                <a:spcPts val="0"/>
              </a:spcBef>
              <a:spcAft>
                <a:spcPts val="0"/>
              </a:spcAft>
              <a:buNone/>
            </a:pPr>
            <a:endParaRPr sz="2000" i="1" dirty="0">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1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de-DE" sz="1000">
                <a:solidFill>
                  <a:schemeClr val="dk1"/>
                </a:solidFill>
                <a:latin typeface="Arial"/>
                <a:ea typeface="Arial"/>
                <a:cs typeface="Arial"/>
                <a:sym typeface="Arial"/>
              </a:rPr>
              <a:t>11</a:t>
            </a:fld>
            <a:endParaRPr sz="1000">
              <a:solidFill>
                <a:schemeClr val="dk1"/>
              </a:solidFill>
              <a:latin typeface="Arial"/>
              <a:ea typeface="Arial"/>
              <a:cs typeface="Arial"/>
              <a:sym typeface="Arial"/>
            </a:endParaRPr>
          </a:p>
        </p:txBody>
      </p:sp>
      <p:sp>
        <p:nvSpPr>
          <p:cNvPr id="319" name="Google Shape;319;p11"/>
          <p:cNvSpPr txBox="1"/>
          <p:nvPr/>
        </p:nvSpPr>
        <p:spPr>
          <a:xfrm>
            <a:off x="419100" y="1782763"/>
            <a:ext cx="1095375"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chemisch</a:t>
            </a:r>
            <a:endParaRPr dirty="0"/>
          </a:p>
        </p:txBody>
      </p:sp>
      <p:sp>
        <p:nvSpPr>
          <p:cNvPr id="320" name="Google Shape;320;p11"/>
          <p:cNvSpPr txBox="1"/>
          <p:nvPr/>
        </p:nvSpPr>
        <p:spPr>
          <a:xfrm>
            <a:off x="2008188" y="1887538"/>
            <a:ext cx="1082675" cy="27186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de-DE" sz="1600" b="1">
                <a:solidFill>
                  <a:srgbClr val="0000FF"/>
                </a:solidFill>
                <a:latin typeface="Arial"/>
                <a:ea typeface="Arial"/>
                <a:cs typeface="Arial"/>
                <a:sym typeface="Arial"/>
              </a:rPr>
              <a:t>Thermisch</a:t>
            </a:r>
            <a:endParaRPr sz="2400" b="1">
              <a:solidFill>
                <a:schemeClr val="dk1"/>
              </a:solidFill>
              <a:latin typeface="Arial"/>
              <a:ea typeface="Arial"/>
              <a:cs typeface="Arial"/>
              <a:sym typeface="Arial"/>
            </a:endParaRPr>
          </a:p>
        </p:txBody>
      </p:sp>
      <p:sp>
        <p:nvSpPr>
          <p:cNvPr id="321" name="Google Shape;321;p11"/>
          <p:cNvSpPr txBox="1"/>
          <p:nvPr/>
        </p:nvSpPr>
        <p:spPr>
          <a:xfrm>
            <a:off x="3646488" y="1782763"/>
            <a:ext cx="993775" cy="512961"/>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a:solidFill>
                  <a:srgbClr val="BFBFBF"/>
                </a:solidFill>
                <a:latin typeface="Arial"/>
                <a:ea typeface="Arial"/>
                <a:cs typeface="Arial"/>
                <a:sym typeface="Arial"/>
              </a:rPr>
              <a:t>Photo-</a:t>
            </a:r>
            <a:endParaRPr/>
          </a:p>
          <a:p>
            <a:pPr marL="0" marR="0" lvl="0" indent="0" algn="ctr" rtl="0">
              <a:lnSpc>
                <a:spcPct val="118750"/>
              </a:lnSpc>
              <a:spcBef>
                <a:spcPts val="0"/>
              </a:spcBef>
              <a:spcAft>
                <a:spcPts val="0"/>
              </a:spcAft>
              <a:buNone/>
            </a:pPr>
            <a:r>
              <a:rPr lang="de-DE" sz="1600">
                <a:solidFill>
                  <a:srgbClr val="BFBFBF"/>
                </a:solidFill>
                <a:latin typeface="Arial"/>
                <a:ea typeface="Arial"/>
                <a:cs typeface="Arial"/>
                <a:sym typeface="Arial"/>
              </a:rPr>
              <a:t>Ablation</a:t>
            </a:r>
            <a:endParaRPr/>
          </a:p>
        </p:txBody>
      </p:sp>
      <p:sp>
        <p:nvSpPr>
          <p:cNvPr id="322" name="Google Shape;322;p11"/>
          <p:cNvSpPr txBox="1"/>
          <p:nvPr/>
        </p:nvSpPr>
        <p:spPr>
          <a:xfrm>
            <a:off x="5170488" y="1782763"/>
            <a:ext cx="1839912"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Plasmainduzierte</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Ablation</a:t>
            </a:r>
            <a:endParaRPr dirty="0"/>
          </a:p>
        </p:txBody>
      </p:sp>
      <p:sp>
        <p:nvSpPr>
          <p:cNvPr id="323" name="Google Shape;323;p11"/>
          <p:cNvSpPr txBox="1"/>
          <p:nvPr/>
        </p:nvSpPr>
        <p:spPr>
          <a:xfrm>
            <a:off x="7464425" y="1752600"/>
            <a:ext cx="1185863"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distruption</a:t>
            </a:r>
            <a:endParaRPr dirty="0"/>
          </a:p>
        </p:txBody>
      </p:sp>
      <p:sp>
        <p:nvSpPr>
          <p:cNvPr id="326" name="Google Shape;326;p11"/>
          <p:cNvSpPr txBox="1"/>
          <p:nvPr/>
        </p:nvSpPr>
        <p:spPr>
          <a:xfrm>
            <a:off x="1975058" y="2535732"/>
            <a:ext cx="5530850" cy="2857192"/>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i="1" dirty="0">
                <a:solidFill>
                  <a:srgbClr val="BFBFBF"/>
                </a:solidFill>
                <a:latin typeface="Arial"/>
                <a:ea typeface="Arial"/>
                <a:cs typeface="Arial"/>
                <a:sym typeface="Arial"/>
              </a:rPr>
              <a:t>Thermische Effekte auf Gewebe bewegen sich auf einem Kontinuum. Welches sind die fünf Grade thermischer Effekte?</a:t>
            </a:r>
          </a:p>
          <a:p>
            <a:pPr marL="0" marR="0" lvl="0" indent="0" algn="l" rtl="0">
              <a:spcBef>
                <a:spcPts val="0"/>
              </a:spcBef>
              <a:spcAft>
                <a:spcPts val="0"/>
              </a:spcAft>
              <a:buNone/>
            </a:pPr>
            <a:r>
              <a:rPr lang="de-DE" sz="1600" i="1" dirty="0">
                <a:solidFill>
                  <a:srgbClr val="0000FF"/>
                </a:solidFill>
                <a:latin typeface="Arial"/>
                <a:ea typeface="Arial"/>
                <a:cs typeface="Arial"/>
                <a:sym typeface="Arial"/>
              </a:rPr>
              <a:t>– Hyperthermie?</a:t>
            </a:r>
            <a:endParaRPr dirty="0"/>
          </a:p>
          <a:p>
            <a:pPr marL="0" marR="0" lvl="0" indent="0" algn="l" rtl="0">
              <a:spcBef>
                <a:spcPts val="0"/>
              </a:spcBef>
              <a:spcAft>
                <a:spcPts val="0"/>
              </a:spcAft>
              <a:buNone/>
            </a:pPr>
            <a:r>
              <a:rPr lang="de-DE" sz="1600" i="1" dirty="0">
                <a:solidFill>
                  <a:srgbClr val="0000FF"/>
                </a:solidFill>
                <a:latin typeface="Arial"/>
                <a:ea typeface="Arial"/>
                <a:cs typeface="Arial"/>
                <a:sym typeface="Arial"/>
              </a:rPr>
              <a:t>--Koagulation?</a:t>
            </a:r>
            <a:endParaRPr dirty="0"/>
          </a:p>
          <a:p>
            <a:pPr marL="0" marR="0" lvl="0" indent="0" algn="l" rtl="0">
              <a:spcBef>
                <a:spcPts val="0"/>
              </a:spcBef>
              <a:spcAft>
                <a:spcPts val="0"/>
              </a:spcAft>
              <a:buNone/>
            </a:pPr>
            <a:r>
              <a:rPr lang="de-DE" sz="1600" i="1" dirty="0">
                <a:solidFill>
                  <a:srgbClr val="0000FF"/>
                </a:solidFill>
                <a:latin typeface="Arial"/>
                <a:ea typeface="Arial"/>
                <a:cs typeface="Arial"/>
                <a:sym typeface="Arial"/>
              </a:rPr>
              <a:t>– Verdampfung?</a:t>
            </a:r>
            <a:endParaRPr dirty="0"/>
          </a:p>
          <a:p>
            <a:pPr marL="0" marR="0" lvl="0" indent="0" algn="l" rtl="0">
              <a:spcBef>
                <a:spcPts val="0"/>
              </a:spcBef>
              <a:spcAft>
                <a:spcPts val="0"/>
              </a:spcAft>
              <a:buNone/>
            </a:pPr>
            <a:r>
              <a:rPr lang="de-DE" sz="1600" i="1" dirty="0">
                <a:solidFill>
                  <a:srgbClr val="0000FF"/>
                </a:solidFill>
                <a:latin typeface="Arial"/>
                <a:ea typeface="Arial"/>
                <a:cs typeface="Arial"/>
                <a:sym typeface="Arial"/>
              </a:rPr>
              <a:t>– </a:t>
            </a:r>
            <a:r>
              <a:rPr lang="de-DE" sz="1600" i="1" dirty="0" err="1">
                <a:solidFill>
                  <a:srgbClr val="0000FF"/>
                </a:solidFill>
                <a:latin typeface="Arial"/>
                <a:ea typeface="Arial"/>
                <a:cs typeface="Arial"/>
                <a:sym typeface="Arial"/>
              </a:rPr>
              <a:t>Karbonisierung</a:t>
            </a:r>
            <a:r>
              <a:rPr lang="de-DE" sz="1600" i="1" dirty="0">
                <a:solidFill>
                  <a:srgbClr val="0000FF"/>
                </a:solidFill>
                <a:latin typeface="Arial"/>
                <a:ea typeface="Arial"/>
                <a:cs typeface="Arial"/>
                <a:sym typeface="Arial"/>
              </a:rPr>
              <a:t>?</a:t>
            </a:r>
            <a:endParaRPr dirty="0"/>
          </a:p>
          <a:p>
            <a:pPr marL="0" marR="0" lvl="0" indent="0" algn="l" rtl="0">
              <a:spcBef>
                <a:spcPts val="0"/>
              </a:spcBef>
              <a:spcAft>
                <a:spcPts val="0"/>
              </a:spcAft>
              <a:buNone/>
            </a:pPr>
            <a:r>
              <a:rPr lang="de-DE" sz="1600" i="1" dirty="0">
                <a:solidFill>
                  <a:srgbClr val="0000FF"/>
                </a:solidFill>
                <a:latin typeface="Arial"/>
                <a:ea typeface="Arial"/>
                <a:cs typeface="Arial"/>
                <a:sym typeface="Arial"/>
              </a:rPr>
              <a:t>– Schmelzen?</a:t>
            </a:r>
            <a:endParaRPr dirty="0"/>
          </a:p>
          <a:p>
            <a:pPr marL="0" marR="0" lvl="0" indent="0" algn="l" rtl="0">
              <a:spcBef>
                <a:spcPts val="0"/>
              </a:spcBef>
              <a:spcAft>
                <a:spcPts val="0"/>
              </a:spcAft>
              <a:buNone/>
            </a:pPr>
            <a:endParaRPr sz="2000" dirty="0">
              <a:solidFill>
                <a:srgbClr val="0000FF"/>
              </a:solidFill>
              <a:latin typeface="Arial"/>
              <a:ea typeface="Arial"/>
              <a:cs typeface="Arial"/>
              <a:sym typeface="Arial"/>
            </a:endParaRPr>
          </a:p>
          <a:p>
            <a:pPr marL="0" marR="0" lvl="0" indent="0" algn="l" rtl="0">
              <a:spcBef>
                <a:spcPts val="0"/>
              </a:spcBef>
              <a:spcAft>
                <a:spcPts val="0"/>
              </a:spcAft>
              <a:buNone/>
            </a:pPr>
            <a:r>
              <a:rPr lang="de-DE" sz="1600" i="1" dirty="0">
                <a:solidFill>
                  <a:srgbClr val="0000FF"/>
                </a:solidFill>
                <a:latin typeface="Arial"/>
                <a:ea typeface="Arial"/>
                <a:cs typeface="Arial"/>
                <a:sym typeface="Arial"/>
              </a:rPr>
              <a:t>Welcher thermische Effekt wird am häufigsten eingesetzt?</a:t>
            </a:r>
            <a:endParaRPr dirty="0"/>
          </a:p>
          <a:p>
            <a:pPr marL="0" marR="0" lvl="0" indent="0" algn="l" rtl="0">
              <a:spcBef>
                <a:spcPts val="0"/>
              </a:spcBef>
              <a:spcAft>
                <a:spcPts val="0"/>
              </a:spcAft>
              <a:buNone/>
            </a:pPr>
            <a:endParaRPr sz="2000" dirty="0">
              <a:solidFill>
                <a:srgbClr val="0000FF"/>
              </a:solidFill>
              <a:latin typeface="Arial"/>
              <a:ea typeface="Arial"/>
              <a:cs typeface="Arial"/>
              <a:sym typeface="Arial"/>
            </a:endParaRPr>
          </a:p>
        </p:txBody>
      </p:sp>
      <p:sp>
        <p:nvSpPr>
          <p:cNvPr id="328" name="Google Shape;328;p11"/>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F</a:t>
            </a:r>
            <a:endParaRPr/>
          </a:p>
        </p:txBody>
      </p:sp>
      <p:sp>
        <p:nvSpPr>
          <p:cNvPr id="3" name="Google Shape;204;p4">
            <a:extLst>
              <a:ext uri="{FF2B5EF4-FFF2-40B4-BE49-F238E27FC236}">
                <a16:creationId xmlns:a16="http://schemas.microsoft.com/office/drawing/2014/main" id="{AA381F11-ED08-C6BB-C76F-B277293C3305}"/>
              </a:ext>
            </a:extLst>
          </p:cNvPr>
          <p:cNvSpPr txBox="1"/>
          <p:nvPr/>
        </p:nvSpPr>
        <p:spPr>
          <a:xfrm>
            <a:off x="660770" y="266106"/>
            <a:ext cx="4832303" cy="579646"/>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dirty="0">
                <a:solidFill>
                  <a:schemeClr val="lt1"/>
                </a:solidFill>
                <a:latin typeface="Arial"/>
                <a:ea typeface="Arial"/>
                <a:cs typeface="Arial"/>
                <a:sym typeface="Arial"/>
              </a:rPr>
              <a:t>Linsen </a:t>
            </a:r>
            <a:r>
              <a:rPr lang="de-DE" sz="2000" i="1" dirty="0">
                <a:solidFill>
                  <a:schemeClr val="lt1"/>
                </a:solidFill>
                <a:latin typeface="Arial"/>
                <a:ea typeface="Arial"/>
                <a:cs typeface="Arial"/>
                <a:sym typeface="Arial"/>
              </a:rPr>
              <a:t>für die retinale </a:t>
            </a:r>
            <a:r>
              <a:rPr lang="de-DE" sz="2000" b="1" dirty="0">
                <a:solidFill>
                  <a:srgbClr val="0000FF"/>
                </a:solidFill>
                <a:latin typeface="Arial"/>
                <a:ea typeface="Arial"/>
                <a:cs typeface="Arial"/>
                <a:sym typeface="Arial"/>
              </a:rPr>
              <a:t>Laser</a:t>
            </a:r>
            <a:r>
              <a:rPr lang="de-DE" sz="2000" i="1" dirty="0">
                <a:solidFill>
                  <a:schemeClr val="lt1"/>
                </a:solidFill>
                <a:latin typeface="Arial"/>
                <a:ea typeface="Arial"/>
                <a:cs typeface="Arial"/>
                <a:sym typeface="Arial"/>
              </a:rPr>
              <a:t>-</a:t>
            </a:r>
            <a:r>
              <a:rPr lang="de-DE" sz="2000" i="1" dirty="0" err="1">
                <a:solidFill>
                  <a:schemeClr val="lt1"/>
                </a:solidFill>
                <a:latin typeface="Arial"/>
                <a:ea typeface="Arial"/>
                <a:cs typeface="Arial"/>
                <a:sym typeface="Arial"/>
              </a:rPr>
              <a:t>Photokoagulation</a:t>
            </a:r>
            <a:endParaRPr dirty="0"/>
          </a:p>
        </p:txBody>
      </p:sp>
      <p:sp>
        <p:nvSpPr>
          <p:cNvPr id="5" name="Google Shape;164;p2">
            <a:extLst>
              <a:ext uri="{FF2B5EF4-FFF2-40B4-BE49-F238E27FC236}">
                <a16:creationId xmlns:a16="http://schemas.microsoft.com/office/drawing/2014/main" id="{272A5FDA-6D24-CC83-0EEC-5EB0A96EAB60}"/>
              </a:ext>
            </a:extLst>
          </p:cNvPr>
          <p:cNvSpPr txBox="1"/>
          <p:nvPr/>
        </p:nvSpPr>
        <p:spPr>
          <a:xfrm>
            <a:off x="711200" y="943530"/>
            <a:ext cx="7061200" cy="64120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2000" i="1" dirty="0">
                <a:solidFill>
                  <a:schemeClr val="dk1"/>
                </a:solidFill>
                <a:latin typeface="Arial"/>
                <a:ea typeface="Arial"/>
                <a:cs typeface="Arial"/>
                <a:sym typeface="Arial"/>
              </a:rPr>
              <a:t>Was sind Die fünf Arten der Laser-Gewebe-Wechselwirkung?</a:t>
            </a:r>
            <a:r>
              <a:rPr lang="de-DE" sz="2000" i="1" dirty="0">
                <a:solidFill>
                  <a:schemeClr val="lt1"/>
                </a:solidFill>
                <a:latin typeface="Arial"/>
                <a:ea typeface="Arial"/>
                <a:cs typeface="Arial"/>
                <a:sym typeface="Arial"/>
              </a:rPr>
              <a:t>:</a:t>
            </a:r>
            <a:endParaRPr dirty="0"/>
          </a:p>
          <a:p>
            <a:pPr marL="0" marR="0" lvl="0" indent="0" algn="l" rtl="0">
              <a:spcBef>
                <a:spcPts val="0"/>
              </a:spcBef>
              <a:spcAft>
                <a:spcPts val="0"/>
              </a:spcAft>
              <a:buNone/>
            </a:pPr>
            <a:endParaRPr sz="2000" i="1" dirty="0">
              <a:solidFill>
                <a:schemeClr val="dk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1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de-DE" sz="1000">
                <a:solidFill>
                  <a:schemeClr val="dk1"/>
                </a:solidFill>
                <a:latin typeface="Arial"/>
                <a:ea typeface="Arial"/>
                <a:cs typeface="Arial"/>
                <a:sym typeface="Arial"/>
              </a:rPr>
              <a:t>12</a:t>
            </a:fld>
            <a:endParaRPr sz="1000">
              <a:solidFill>
                <a:schemeClr val="dk1"/>
              </a:solidFill>
              <a:latin typeface="Arial"/>
              <a:ea typeface="Arial"/>
              <a:cs typeface="Arial"/>
              <a:sym typeface="Arial"/>
            </a:endParaRPr>
          </a:p>
        </p:txBody>
      </p:sp>
      <p:sp>
        <p:nvSpPr>
          <p:cNvPr id="334" name="Google Shape;334;p12"/>
          <p:cNvSpPr txBox="1"/>
          <p:nvPr/>
        </p:nvSpPr>
        <p:spPr>
          <a:xfrm>
            <a:off x="419100" y="1782763"/>
            <a:ext cx="1095375"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chemisch</a:t>
            </a:r>
            <a:endParaRPr dirty="0"/>
          </a:p>
        </p:txBody>
      </p:sp>
      <p:sp>
        <p:nvSpPr>
          <p:cNvPr id="335" name="Google Shape;335;p12"/>
          <p:cNvSpPr txBox="1"/>
          <p:nvPr/>
        </p:nvSpPr>
        <p:spPr>
          <a:xfrm>
            <a:off x="2008188" y="1887538"/>
            <a:ext cx="1082675" cy="27186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de-DE" sz="1600" b="1">
                <a:solidFill>
                  <a:srgbClr val="0000FF"/>
                </a:solidFill>
                <a:latin typeface="Arial"/>
                <a:ea typeface="Arial"/>
                <a:cs typeface="Arial"/>
                <a:sym typeface="Arial"/>
              </a:rPr>
              <a:t>Thermisch</a:t>
            </a:r>
            <a:endParaRPr sz="2400" b="1">
              <a:solidFill>
                <a:schemeClr val="dk1"/>
              </a:solidFill>
              <a:latin typeface="Arial"/>
              <a:ea typeface="Arial"/>
              <a:cs typeface="Arial"/>
              <a:sym typeface="Arial"/>
            </a:endParaRPr>
          </a:p>
        </p:txBody>
      </p:sp>
      <p:sp>
        <p:nvSpPr>
          <p:cNvPr id="336" name="Google Shape;336;p12"/>
          <p:cNvSpPr txBox="1"/>
          <p:nvPr/>
        </p:nvSpPr>
        <p:spPr>
          <a:xfrm>
            <a:off x="3646488" y="1782763"/>
            <a:ext cx="993775" cy="512961"/>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a:solidFill>
                  <a:srgbClr val="BFBFBF"/>
                </a:solidFill>
                <a:latin typeface="Arial"/>
                <a:ea typeface="Arial"/>
                <a:cs typeface="Arial"/>
                <a:sym typeface="Arial"/>
              </a:rPr>
              <a:t>Photo-</a:t>
            </a:r>
            <a:endParaRPr/>
          </a:p>
          <a:p>
            <a:pPr marL="0" marR="0" lvl="0" indent="0" algn="ctr" rtl="0">
              <a:lnSpc>
                <a:spcPct val="118750"/>
              </a:lnSpc>
              <a:spcBef>
                <a:spcPts val="0"/>
              </a:spcBef>
              <a:spcAft>
                <a:spcPts val="0"/>
              </a:spcAft>
              <a:buNone/>
            </a:pPr>
            <a:r>
              <a:rPr lang="de-DE" sz="1600">
                <a:solidFill>
                  <a:srgbClr val="BFBFBF"/>
                </a:solidFill>
                <a:latin typeface="Arial"/>
                <a:ea typeface="Arial"/>
                <a:cs typeface="Arial"/>
                <a:sym typeface="Arial"/>
              </a:rPr>
              <a:t>Ablation</a:t>
            </a:r>
            <a:endParaRPr/>
          </a:p>
        </p:txBody>
      </p:sp>
      <p:sp>
        <p:nvSpPr>
          <p:cNvPr id="337" name="Google Shape;337;p12"/>
          <p:cNvSpPr txBox="1"/>
          <p:nvPr/>
        </p:nvSpPr>
        <p:spPr>
          <a:xfrm>
            <a:off x="5170488" y="1782763"/>
            <a:ext cx="1839912"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Plasmainduzierte</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Ablation</a:t>
            </a:r>
            <a:endParaRPr dirty="0"/>
          </a:p>
        </p:txBody>
      </p:sp>
      <p:sp>
        <p:nvSpPr>
          <p:cNvPr id="338" name="Google Shape;338;p12"/>
          <p:cNvSpPr txBox="1"/>
          <p:nvPr/>
        </p:nvSpPr>
        <p:spPr>
          <a:xfrm>
            <a:off x="7464425" y="1752600"/>
            <a:ext cx="1185863"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distruption</a:t>
            </a:r>
            <a:endParaRPr dirty="0"/>
          </a:p>
        </p:txBody>
      </p:sp>
      <p:sp>
        <p:nvSpPr>
          <p:cNvPr id="340" name="Google Shape;340;p12"/>
          <p:cNvSpPr txBox="1"/>
          <p:nvPr/>
        </p:nvSpPr>
        <p:spPr>
          <a:xfrm>
            <a:off x="1568496" y="1001602"/>
            <a:ext cx="6113799" cy="639897"/>
          </a:xfrm>
          <a:prstGeom prst="rect">
            <a:avLst/>
          </a:prstGeom>
          <a:noFill/>
          <a:ln>
            <a:noFill/>
          </a:ln>
        </p:spPr>
        <p:txBody>
          <a:bodyPr spcFirstLastPara="1" wrap="square" lIns="25400" tIns="12700" rIns="25400" bIns="12700" anchor="t" anchorCtr="0">
            <a:noAutofit/>
          </a:bodyPr>
          <a:lstStyle/>
          <a:p>
            <a:pPr marL="0" marR="0" lvl="0" indent="0" algn="ctr" rtl="0">
              <a:spcBef>
                <a:spcPts val="0"/>
              </a:spcBef>
              <a:spcAft>
                <a:spcPts val="0"/>
              </a:spcAft>
              <a:buNone/>
            </a:pPr>
            <a:r>
              <a:rPr lang="de-DE" sz="2000" i="1" dirty="0">
                <a:solidFill>
                  <a:schemeClr val="dk1"/>
                </a:solidFill>
                <a:latin typeface="Arial"/>
                <a:ea typeface="Arial"/>
                <a:cs typeface="Arial"/>
                <a:sym typeface="Arial"/>
              </a:rPr>
              <a:t>Die fünf Arten der Laser-Gewebe-Wechselwirkung:</a:t>
            </a:r>
            <a:endParaRPr sz="2000" i="1" dirty="0">
              <a:solidFill>
                <a:schemeClr val="dk1"/>
              </a:solidFill>
              <a:latin typeface="Arial"/>
              <a:ea typeface="Arial"/>
              <a:cs typeface="Arial"/>
              <a:sym typeface="Arial"/>
            </a:endParaRPr>
          </a:p>
        </p:txBody>
      </p:sp>
      <p:sp>
        <p:nvSpPr>
          <p:cNvPr id="341" name="Google Shape;341;p12"/>
          <p:cNvSpPr txBox="1"/>
          <p:nvPr/>
        </p:nvSpPr>
        <p:spPr>
          <a:xfrm>
            <a:off x="1975058" y="2535732"/>
            <a:ext cx="5530850" cy="2795637"/>
          </a:xfrm>
          <a:prstGeom prst="rect">
            <a:avLst/>
          </a:prstGeom>
          <a:noFill/>
          <a:ln>
            <a:noFill/>
          </a:ln>
        </p:spPr>
        <p:txBody>
          <a:bodyPr spcFirstLastPara="1" wrap="square" lIns="25400" tIns="12700" rIns="25400" bIns="12700" anchor="t" anchorCtr="0">
            <a:spAutoFit/>
          </a:bodyPr>
          <a:lstStyle/>
          <a:p>
            <a:pPr lvl="0"/>
            <a:r>
              <a:rPr lang="de-DE" sz="1600" i="1" dirty="0">
                <a:solidFill>
                  <a:srgbClr val="BFBFBF"/>
                </a:solidFill>
              </a:rPr>
              <a:t>Thermische Effekte auf Gewebe bewegen sich auf einem Kontinuum. Welches sind die fünf Grade thermischer Effekte?</a:t>
            </a:r>
          </a:p>
          <a:p>
            <a:pPr marL="0" marR="0" lvl="0" indent="0" algn="l" rtl="0">
              <a:spcBef>
                <a:spcPts val="0"/>
              </a:spcBef>
              <a:spcAft>
                <a:spcPts val="0"/>
              </a:spcAft>
              <a:buNone/>
            </a:pPr>
            <a:r>
              <a:rPr lang="de-DE" sz="1600" dirty="0">
                <a:solidFill>
                  <a:srgbClr val="BFBFBF"/>
                </a:solidFill>
                <a:latin typeface="Arial"/>
                <a:ea typeface="Arial"/>
                <a:cs typeface="Arial"/>
                <a:sym typeface="Arial"/>
              </a:rPr>
              <a:t>--Hyperthermie</a:t>
            </a:r>
            <a:endParaRPr dirty="0"/>
          </a:p>
          <a:p>
            <a:pPr marL="0" marR="0" lvl="0" indent="0" algn="l" rtl="0">
              <a:spcBef>
                <a:spcPts val="0"/>
              </a:spcBef>
              <a:spcAft>
                <a:spcPts val="0"/>
              </a:spcAft>
              <a:buNone/>
            </a:pPr>
            <a:r>
              <a:rPr lang="de-DE" sz="1600" b="1" dirty="0">
                <a:solidFill>
                  <a:srgbClr val="0000FF"/>
                </a:solidFill>
                <a:latin typeface="Arial"/>
                <a:ea typeface="Arial"/>
                <a:cs typeface="Arial"/>
                <a:sym typeface="Arial"/>
              </a:rPr>
              <a:t>--Koagulation</a:t>
            </a:r>
            <a:endParaRPr dirty="0"/>
          </a:p>
          <a:p>
            <a:pPr marL="0" marR="0" lvl="0" indent="0" algn="l" rtl="0">
              <a:spcBef>
                <a:spcPts val="0"/>
              </a:spcBef>
              <a:spcAft>
                <a:spcPts val="0"/>
              </a:spcAft>
              <a:buNone/>
            </a:pPr>
            <a:r>
              <a:rPr lang="de-DE" sz="1600" dirty="0">
                <a:solidFill>
                  <a:srgbClr val="BFBFBF"/>
                </a:solidFill>
                <a:latin typeface="Arial"/>
                <a:ea typeface="Arial"/>
                <a:cs typeface="Arial"/>
                <a:sym typeface="Arial"/>
              </a:rPr>
              <a:t>--Verdampfung</a:t>
            </a:r>
            <a:endParaRPr dirty="0"/>
          </a:p>
          <a:p>
            <a:pPr marL="0" marR="0" lvl="0" indent="0" algn="l" rtl="0">
              <a:spcBef>
                <a:spcPts val="0"/>
              </a:spcBef>
              <a:spcAft>
                <a:spcPts val="0"/>
              </a:spcAft>
              <a:buNone/>
            </a:pPr>
            <a:r>
              <a:rPr lang="de-DE" sz="1600" dirty="0">
                <a:solidFill>
                  <a:srgbClr val="BFBFBF"/>
                </a:solidFill>
                <a:latin typeface="Arial"/>
                <a:ea typeface="Arial"/>
                <a:cs typeface="Arial"/>
                <a:sym typeface="Arial"/>
              </a:rPr>
              <a:t>--</a:t>
            </a:r>
            <a:r>
              <a:rPr lang="de-DE" sz="1600" dirty="0" err="1">
                <a:solidFill>
                  <a:srgbClr val="BFBFBF"/>
                </a:solidFill>
                <a:latin typeface="Arial"/>
                <a:ea typeface="Arial"/>
                <a:cs typeface="Arial"/>
                <a:sym typeface="Arial"/>
              </a:rPr>
              <a:t>Karbonisierung</a:t>
            </a:r>
            <a:endParaRPr dirty="0"/>
          </a:p>
          <a:p>
            <a:pPr marL="0" marR="0" lvl="0" indent="0" algn="l" rtl="0">
              <a:spcBef>
                <a:spcPts val="0"/>
              </a:spcBef>
              <a:spcAft>
                <a:spcPts val="0"/>
              </a:spcAft>
              <a:buNone/>
            </a:pPr>
            <a:r>
              <a:rPr lang="de-DE" sz="1600" dirty="0">
                <a:solidFill>
                  <a:srgbClr val="BFBFBF"/>
                </a:solidFill>
                <a:latin typeface="Arial"/>
                <a:ea typeface="Arial"/>
                <a:cs typeface="Arial"/>
                <a:sym typeface="Arial"/>
              </a:rPr>
              <a:t>--Schmelzen</a:t>
            </a:r>
            <a:endParaRPr dirty="0"/>
          </a:p>
          <a:p>
            <a:pPr marL="0" marR="0" lvl="0" indent="0" algn="l" rtl="0">
              <a:spcBef>
                <a:spcPts val="0"/>
              </a:spcBef>
              <a:spcAft>
                <a:spcPts val="0"/>
              </a:spcAft>
              <a:buNone/>
            </a:pPr>
            <a:endParaRPr sz="2000" dirty="0">
              <a:solidFill>
                <a:srgbClr val="0000FF"/>
              </a:solidFill>
              <a:latin typeface="Arial"/>
              <a:ea typeface="Arial"/>
              <a:cs typeface="Arial"/>
              <a:sym typeface="Arial"/>
            </a:endParaRPr>
          </a:p>
          <a:p>
            <a:pPr marL="0" marR="0" lvl="0" indent="0" algn="l" rtl="0">
              <a:spcBef>
                <a:spcPts val="0"/>
              </a:spcBef>
              <a:spcAft>
                <a:spcPts val="0"/>
              </a:spcAft>
              <a:buNone/>
            </a:pPr>
            <a:r>
              <a:rPr lang="de-DE" sz="1600" i="1" dirty="0">
                <a:solidFill>
                  <a:srgbClr val="0000FF"/>
                </a:solidFill>
                <a:latin typeface="Arial"/>
                <a:ea typeface="Arial"/>
                <a:cs typeface="Arial"/>
                <a:sym typeface="Arial"/>
              </a:rPr>
              <a:t>Welcher thermische Effekt wird am häufigsten eingesetzt?</a:t>
            </a:r>
            <a:endParaRPr dirty="0"/>
          </a:p>
          <a:p>
            <a:pPr marL="0" marR="0" lvl="0" indent="0" algn="l" rtl="0">
              <a:spcBef>
                <a:spcPts val="0"/>
              </a:spcBef>
              <a:spcAft>
                <a:spcPts val="0"/>
              </a:spcAft>
              <a:buNone/>
            </a:pPr>
            <a:r>
              <a:rPr lang="de-DE" sz="1600" b="1" dirty="0">
                <a:solidFill>
                  <a:srgbClr val="0000FF"/>
                </a:solidFill>
                <a:latin typeface="Arial"/>
                <a:ea typeface="Arial"/>
                <a:cs typeface="Arial"/>
                <a:sym typeface="Arial"/>
              </a:rPr>
              <a:t>Koagulation</a:t>
            </a:r>
            <a:endParaRPr dirty="0"/>
          </a:p>
        </p:txBody>
      </p:sp>
      <p:sp>
        <p:nvSpPr>
          <p:cNvPr id="342" name="Google Shape;342;p12"/>
          <p:cNvSpPr txBox="1"/>
          <p:nvPr/>
        </p:nvSpPr>
        <p:spPr>
          <a:xfrm>
            <a:off x="2018216" y="240268"/>
            <a:ext cx="5117106" cy="579646"/>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dirty="0">
                <a:solidFill>
                  <a:schemeClr val="lt1"/>
                </a:solidFill>
                <a:latin typeface="Arial"/>
                <a:ea typeface="Arial"/>
                <a:cs typeface="Arial"/>
                <a:sym typeface="Arial"/>
              </a:rPr>
              <a:t>Linsen </a:t>
            </a:r>
            <a:r>
              <a:rPr lang="de-DE" sz="2000" i="1" dirty="0">
                <a:solidFill>
                  <a:schemeClr val="lt1"/>
                </a:solidFill>
                <a:latin typeface="Arial"/>
                <a:ea typeface="Arial"/>
                <a:cs typeface="Arial"/>
                <a:sym typeface="Arial"/>
              </a:rPr>
              <a:t>für </a:t>
            </a:r>
            <a:r>
              <a:rPr lang="de-DE" sz="2000" i="1" dirty="0">
                <a:solidFill>
                  <a:srgbClr val="0000FF"/>
                </a:solidFill>
                <a:latin typeface="Arial"/>
                <a:ea typeface="Arial"/>
                <a:cs typeface="Arial"/>
                <a:sym typeface="Arial"/>
              </a:rPr>
              <a:t>die </a:t>
            </a:r>
            <a:r>
              <a:rPr lang="de-DE" sz="2000" b="1" dirty="0">
                <a:solidFill>
                  <a:srgbClr val="0000FF"/>
                </a:solidFill>
                <a:latin typeface="Arial"/>
                <a:ea typeface="Arial"/>
                <a:cs typeface="Arial"/>
                <a:sym typeface="Arial"/>
              </a:rPr>
              <a:t>Laser</a:t>
            </a:r>
            <a:r>
              <a:rPr lang="de-DE" sz="2000" i="1" dirty="0">
                <a:solidFill>
                  <a:srgbClr val="0000FF"/>
                </a:solidFill>
                <a:latin typeface="Arial"/>
                <a:ea typeface="Arial"/>
                <a:cs typeface="Arial"/>
                <a:sym typeface="Arial"/>
              </a:rPr>
              <a:t>-</a:t>
            </a:r>
            <a:r>
              <a:rPr lang="de-DE" sz="2000" i="1" dirty="0" err="1">
                <a:solidFill>
                  <a:srgbClr val="0000FF"/>
                </a:solidFill>
                <a:latin typeface="Arial"/>
                <a:ea typeface="Arial"/>
                <a:cs typeface="Arial"/>
                <a:sym typeface="Arial"/>
              </a:rPr>
              <a:t>Photokoagulation</a:t>
            </a:r>
            <a:r>
              <a:rPr lang="de-DE" sz="2000" i="1" dirty="0">
                <a:solidFill>
                  <a:srgbClr val="0000FF"/>
                </a:solidFill>
                <a:latin typeface="Arial"/>
                <a:ea typeface="Arial"/>
                <a:cs typeface="Arial"/>
                <a:sym typeface="Arial"/>
              </a:rPr>
              <a:t> </a:t>
            </a:r>
            <a:r>
              <a:rPr lang="de-DE" sz="2000" i="1" dirty="0">
                <a:solidFill>
                  <a:schemeClr val="lt1"/>
                </a:solidFill>
                <a:latin typeface="Arial"/>
                <a:ea typeface="Arial"/>
                <a:cs typeface="Arial"/>
                <a:sym typeface="Arial"/>
              </a:rPr>
              <a:t>der Netzhaut</a:t>
            </a:r>
            <a:endParaRPr dirty="0"/>
          </a:p>
        </p:txBody>
      </p:sp>
      <p:sp>
        <p:nvSpPr>
          <p:cNvPr id="343" name="Google Shape;343;p12"/>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A</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1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de-DE" sz="1000">
                <a:solidFill>
                  <a:schemeClr val="dk1"/>
                </a:solidFill>
                <a:latin typeface="Arial"/>
                <a:ea typeface="Arial"/>
                <a:cs typeface="Arial"/>
                <a:sym typeface="Arial"/>
              </a:rPr>
              <a:t>13</a:t>
            </a:fld>
            <a:endParaRPr sz="1000">
              <a:solidFill>
                <a:schemeClr val="dk1"/>
              </a:solidFill>
              <a:latin typeface="Arial"/>
              <a:ea typeface="Arial"/>
              <a:cs typeface="Arial"/>
              <a:sym typeface="Arial"/>
            </a:endParaRPr>
          </a:p>
        </p:txBody>
      </p:sp>
      <p:sp>
        <p:nvSpPr>
          <p:cNvPr id="349" name="Google Shape;349;p13"/>
          <p:cNvSpPr txBox="1"/>
          <p:nvPr/>
        </p:nvSpPr>
        <p:spPr>
          <a:xfrm>
            <a:off x="419100" y="1782763"/>
            <a:ext cx="1095375"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chemisch</a:t>
            </a:r>
            <a:endParaRPr dirty="0"/>
          </a:p>
        </p:txBody>
      </p:sp>
      <p:sp>
        <p:nvSpPr>
          <p:cNvPr id="350" name="Google Shape;350;p13"/>
          <p:cNvSpPr txBox="1"/>
          <p:nvPr/>
        </p:nvSpPr>
        <p:spPr>
          <a:xfrm>
            <a:off x="2008188" y="1887538"/>
            <a:ext cx="1082675" cy="27186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de-DE" sz="1600" b="1">
                <a:solidFill>
                  <a:srgbClr val="0000FF"/>
                </a:solidFill>
                <a:latin typeface="Arial"/>
                <a:ea typeface="Arial"/>
                <a:cs typeface="Arial"/>
                <a:sym typeface="Arial"/>
              </a:rPr>
              <a:t>Thermisch</a:t>
            </a:r>
            <a:endParaRPr sz="1600" b="1">
              <a:solidFill>
                <a:schemeClr val="dk1"/>
              </a:solidFill>
              <a:latin typeface="Arial"/>
              <a:ea typeface="Arial"/>
              <a:cs typeface="Arial"/>
              <a:sym typeface="Arial"/>
            </a:endParaRPr>
          </a:p>
        </p:txBody>
      </p:sp>
      <p:sp>
        <p:nvSpPr>
          <p:cNvPr id="351" name="Google Shape;351;p13"/>
          <p:cNvSpPr txBox="1"/>
          <p:nvPr/>
        </p:nvSpPr>
        <p:spPr>
          <a:xfrm>
            <a:off x="3646488" y="1782763"/>
            <a:ext cx="993775" cy="512961"/>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a:solidFill>
                  <a:srgbClr val="BFBFBF"/>
                </a:solidFill>
                <a:latin typeface="Arial"/>
                <a:ea typeface="Arial"/>
                <a:cs typeface="Arial"/>
                <a:sym typeface="Arial"/>
              </a:rPr>
              <a:t>Photo-</a:t>
            </a:r>
            <a:endParaRPr/>
          </a:p>
          <a:p>
            <a:pPr marL="0" marR="0" lvl="0" indent="0" algn="ctr" rtl="0">
              <a:lnSpc>
                <a:spcPct val="118750"/>
              </a:lnSpc>
              <a:spcBef>
                <a:spcPts val="0"/>
              </a:spcBef>
              <a:spcAft>
                <a:spcPts val="0"/>
              </a:spcAft>
              <a:buNone/>
            </a:pPr>
            <a:r>
              <a:rPr lang="de-DE" sz="1600">
                <a:solidFill>
                  <a:srgbClr val="BFBFBF"/>
                </a:solidFill>
                <a:latin typeface="Arial"/>
                <a:ea typeface="Arial"/>
                <a:cs typeface="Arial"/>
                <a:sym typeface="Arial"/>
              </a:rPr>
              <a:t>Ablation</a:t>
            </a:r>
            <a:endParaRPr/>
          </a:p>
        </p:txBody>
      </p:sp>
      <p:sp>
        <p:nvSpPr>
          <p:cNvPr id="352" name="Google Shape;352;p13"/>
          <p:cNvSpPr txBox="1"/>
          <p:nvPr/>
        </p:nvSpPr>
        <p:spPr>
          <a:xfrm>
            <a:off x="5170488" y="1782763"/>
            <a:ext cx="1839912"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Plasmainduzierte</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Ablation</a:t>
            </a:r>
            <a:endParaRPr dirty="0"/>
          </a:p>
        </p:txBody>
      </p:sp>
      <p:sp>
        <p:nvSpPr>
          <p:cNvPr id="353" name="Google Shape;353;p13"/>
          <p:cNvSpPr txBox="1"/>
          <p:nvPr/>
        </p:nvSpPr>
        <p:spPr>
          <a:xfrm>
            <a:off x="7464425" y="1752600"/>
            <a:ext cx="1185863"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distruption</a:t>
            </a:r>
            <a:endParaRPr dirty="0"/>
          </a:p>
        </p:txBody>
      </p:sp>
      <p:sp>
        <p:nvSpPr>
          <p:cNvPr id="356" name="Google Shape;356;p13"/>
          <p:cNvSpPr txBox="1"/>
          <p:nvPr/>
        </p:nvSpPr>
        <p:spPr>
          <a:xfrm>
            <a:off x="1975058" y="2535732"/>
            <a:ext cx="5530850" cy="239552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400" i="1" dirty="0">
                <a:solidFill>
                  <a:srgbClr val="BFBFBF"/>
                </a:solidFill>
                <a:latin typeface="Arial"/>
                <a:ea typeface="Arial"/>
                <a:cs typeface="Arial"/>
                <a:sym typeface="Arial"/>
              </a:rPr>
              <a:t>Thermische Effekte auf Gewebe bewegen sich auf einem Kontinuum. Welches sind die fünf Grade thermischer Effekte?</a:t>
            </a:r>
          </a:p>
          <a:p>
            <a:pPr marL="0" marR="0" lvl="0" indent="0" algn="l" rtl="0">
              <a:spcBef>
                <a:spcPts val="0"/>
              </a:spcBef>
              <a:spcAft>
                <a:spcPts val="0"/>
              </a:spcAft>
              <a:buNone/>
            </a:pPr>
            <a:endParaRPr lang="de-DE" sz="1400" i="1" dirty="0">
              <a:solidFill>
                <a:srgbClr val="BFBFBF"/>
              </a:solidFill>
              <a:latin typeface="Arial"/>
              <a:ea typeface="Arial"/>
              <a:cs typeface="Arial"/>
              <a:sym typeface="Arial"/>
            </a:endParaRPr>
          </a:p>
          <a:p>
            <a:pPr marL="0" marR="0" lvl="0" indent="0" algn="l" rtl="0">
              <a:spcBef>
                <a:spcPts val="0"/>
              </a:spcBef>
              <a:spcAft>
                <a:spcPts val="0"/>
              </a:spcAft>
              <a:buNone/>
            </a:pPr>
            <a:r>
              <a:rPr lang="de-DE" sz="1400" dirty="0">
                <a:solidFill>
                  <a:srgbClr val="BFBFBF"/>
                </a:solidFill>
                <a:latin typeface="Arial"/>
                <a:ea typeface="Arial"/>
                <a:cs typeface="Arial"/>
                <a:sym typeface="Arial"/>
              </a:rPr>
              <a:t>--Hyperthermie</a:t>
            </a:r>
            <a:endParaRPr dirty="0"/>
          </a:p>
          <a:p>
            <a:pPr marL="0" marR="0" lvl="0" indent="0" algn="l" rtl="0">
              <a:spcBef>
                <a:spcPts val="0"/>
              </a:spcBef>
              <a:spcAft>
                <a:spcPts val="0"/>
              </a:spcAft>
              <a:buNone/>
            </a:pPr>
            <a:r>
              <a:rPr lang="de-DE" sz="1400" b="1" dirty="0">
                <a:solidFill>
                  <a:srgbClr val="0000FF"/>
                </a:solidFill>
                <a:latin typeface="Arial"/>
                <a:ea typeface="Arial"/>
                <a:cs typeface="Arial"/>
                <a:sym typeface="Arial"/>
              </a:rPr>
              <a:t>--Koagulation</a:t>
            </a:r>
            <a:endParaRPr sz="1400" b="1" dirty="0">
              <a:solidFill>
                <a:srgbClr val="BFBFBF"/>
              </a:solidFill>
              <a:latin typeface="Arial"/>
              <a:ea typeface="Arial"/>
              <a:cs typeface="Arial"/>
              <a:sym typeface="Arial"/>
            </a:endParaRPr>
          </a:p>
          <a:p>
            <a:pPr marL="0" marR="0" lvl="0" indent="0" algn="l" rtl="0">
              <a:spcBef>
                <a:spcPts val="0"/>
              </a:spcBef>
              <a:spcAft>
                <a:spcPts val="0"/>
              </a:spcAft>
              <a:buNone/>
            </a:pPr>
            <a:r>
              <a:rPr lang="de-DE" sz="1400" dirty="0">
                <a:solidFill>
                  <a:srgbClr val="BFBFBF"/>
                </a:solidFill>
                <a:latin typeface="Arial"/>
                <a:ea typeface="Arial"/>
                <a:cs typeface="Arial"/>
                <a:sym typeface="Arial"/>
              </a:rPr>
              <a:t>--Verdampfung</a:t>
            </a:r>
            <a:endParaRPr dirty="0"/>
          </a:p>
          <a:p>
            <a:pPr marL="0" marR="0" lvl="0" indent="0" algn="l" rtl="0">
              <a:spcBef>
                <a:spcPts val="0"/>
              </a:spcBef>
              <a:spcAft>
                <a:spcPts val="0"/>
              </a:spcAft>
              <a:buNone/>
            </a:pPr>
            <a:r>
              <a:rPr lang="de-DE" sz="1400" dirty="0">
                <a:solidFill>
                  <a:srgbClr val="BFBFBF"/>
                </a:solidFill>
                <a:latin typeface="Arial"/>
                <a:ea typeface="Arial"/>
                <a:cs typeface="Arial"/>
                <a:sym typeface="Arial"/>
              </a:rPr>
              <a:t>--</a:t>
            </a:r>
            <a:r>
              <a:rPr lang="de-DE" sz="1400" dirty="0" err="1">
                <a:solidFill>
                  <a:srgbClr val="BFBFBF"/>
                </a:solidFill>
                <a:latin typeface="Arial"/>
                <a:ea typeface="Arial"/>
                <a:cs typeface="Arial"/>
                <a:sym typeface="Arial"/>
              </a:rPr>
              <a:t>Karbonisierung</a:t>
            </a:r>
            <a:endParaRPr dirty="0"/>
          </a:p>
          <a:p>
            <a:pPr marL="0" marR="0" lvl="0" indent="0" algn="l" rtl="0">
              <a:spcBef>
                <a:spcPts val="0"/>
              </a:spcBef>
              <a:spcAft>
                <a:spcPts val="0"/>
              </a:spcAft>
              <a:buNone/>
            </a:pPr>
            <a:r>
              <a:rPr lang="de-DE" sz="1400" dirty="0">
                <a:solidFill>
                  <a:srgbClr val="BFBFBF"/>
                </a:solidFill>
                <a:latin typeface="Arial"/>
                <a:ea typeface="Arial"/>
                <a:cs typeface="Arial"/>
                <a:sym typeface="Arial"/>
              </a:rPr>
              <a:t>--Schmelzen</a:t>
            </a:r>
            <a:endParaRPr dirty="0"/>
          </a:p>
          <a:p>
            <a:pPr marL="0" marR="0" lvl="0" indent="0" algn="l" rtl="0">
              <a:spcBef>
                <a:spcPts val="0"/>
              </a:spcBef>
              <a:spcAft>
                <a:spcPts val="0"/>
              </a:spcAft>
              <a:buNone/>
            </a:pPr>
            <a:endParaRPr sz="1400" dirty="0">
              <a:solidFill>
                <a:srgbClr val="BFBFBF"/>
              </a:solidFill>
              <a:latin typeface="Arial"/>
              <a:ea typeface="Arial"/>
              <a:cs typeface="Arial"/>
              <a:sym typeface="Arial"/>
            </a:endParaRPr>
          </a:p>
          <a:p>
            <a:pPr marL="0" marR="0" lvl="0" indent="0" algn="l" rtl="0">
              <a:spcBef>
                <a:spcPts val="0"/>
              </a:spcBef>
              <a:spcAft>
                <a:spcPts val="0"/>
              </a:spcAft>
              <a:buNone/>
            </a:pPr>
            <a:r>
              <a:rPr lang="de-DE" sz="1400" i="1" dirty="0">
                <a:solidFill>
                  <a:srgbClr val="BFBFBF"/>
                </a:solidFill>
                <a:latin typeface="Arial"/>
                <a:ea typeface="Arial"/>
                <a:cs typeface="Arial"/>
                <a:sym typeface="Arial"/>
              </a:rPr>
              <a:t>Welcher thermische Effekt wird am häufigsten eingesetzt?</a:t>
            </a:r>
            <a:endParaRPr dirty="0"/>
          </a:p>
          <a:p>
            <a:pPr marL="0" marR="0" lvl="0" indent="0" algn="l" rtl="0">
              <a:spcBef>
                <a:spcPts val="0"/>
              </a:spcBef>
              <a:spcAft>
                <a:spcPts val="0"/>
              </a:spcAft>
              <a:buNone/>
            </a:pPr>
            <a:r>
              <a:rPr lang="de-DE" sz="1400" dirty="0">
                <a:solidFill>
                  <a:srgbClr val="BFBFBF"/>
                </a:solidFill>
                <a:latin typeface="Arial"/>
                <a:ea typeface="Arial"/>
                <a:cs typeface="Arial"/>
                <a:sym typeface="Arial"/>
              </a:rPr>
              <a:t>Koagulation</a:t>
            </a:r>
            <a:endParaRPr dirty="0"/>
          </a:p>
        </p:txBody>
      </p:sp>
      <p:sp>
        <p:nvSpPr>
          <p:cNvPr id="357" name="Google Shape;357;p13"/>
          <p:cNvSpPr txBox="1"/>
          <p:nvPr/>
        </p:nvSpPr>
        <p:spPr>
          <a:xfrm>
            <a:off x="3429000" y="2867504"/>
            <a:ext cx="5334000" cy="3688189"/>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400" i="1">
                <a:solidFill>
                  <a:srgbClr val="0000FF"/>
                </a:solidFill>
                <a:latin typeface="Arial"/>
                <a:ea typeface="Arial"/>
                <a:cs typeface="Arial"/>
                <a:sym typeface="Arial"/>
              </a:rPr>
              <a:t>Was bedeutet es, wenn man sagt, dass Gewebe „koaguliert“ ist?</a:t>
            </a:r>
            <a:endParaRPr sz="1400" i="1">
              <a:solidFill>
                <a:srgbClr val="FFCCFF"/>
              </a:solidFill>
              <a:latin typeface="Arial"/>
              <a:ea typeface="Arial"/>
              <a:cs typeface="Arial"/>
              <a:sym typeface="Arial"/>
            </a:endParaRPr>
          </a:p>
          <a:p>
            <a:pPr marL="0" marR="0" lvl="0" indent="0" algn="l" rtl="0">
              <a:spcBef>
                <a:spcPts val="0"/>
              </a:spcBef>
              <a:spcAft>
                <a:spcPts val="0"/>
              </a:spcAft>
              <a:buNone/>
            </a:pPr>
            <a:r>
              <a:rPr lang="de-DE" sz="1400">
                <a:solidFill>
                  <a:srgbClr val="FFCCFF"/>
                </a:solidFill>
                <a:latin typeface="Arial"/>
                <a:ea typeface="Arial"/>
                <a:cs typeface="Arial"/>
                <a:sym typeface="Arial"/>
              </a:rPr>
              <a:t>Es bedeutet, dass die Proteine denaturiert wurden</a:t>
            </a:r>
            <a:endParaRPr/>
          </a:p>
          <a:p>
            <a:pPr marL="0" marR="0" lvl="0" indent="0" algn="l" rtl="0">
              <a:spcBef>
                <a:spcPts val="0"/>
              </a:spcBef>
              <a:spcAft>
                <a:spcPts val="0"/>
              </a:spcAft>
              <a:buNone/>
            </a:pPr>
            <a:endParaRPr sz="1400">
              <a:solidFill>
                <a:srgbClr val="FFCCFF"/>
              </a:solidFill>
              <a:latin typeface="Arial"/>
              <a:ea typeface="Arial"/>
              <a:cs typeface="Arial"/>
              <a:sym typeface="Arial"/>
            </a:endParaRPr>
          </a:p>
          <a:p>
            <a:pPr marL="0" marR="0" lvl="0" indent="0" algn="l" rtl="0">
              <a:spcBef>
                <a:spcPts val="0"/>
              </a:spcBef>
              <a:spcAft>
                <a:spcPts val="0"/>
              </a:spcAft>
              <a:buNone/>
            </a:pPr>
            <a:r>
              <a:rPr lang="de-DE" sz="1400" i="1">
                <a:solidFill>
                  <a:srgbClr val="FFCCFF"/>
                </a:solidFill>
                <a:latin typeface="Arial"/>
                <a:ea typeface="Arial"/>
                <a:cs typeface="Arial"/>
                <a:sym typeface="Arial"/>
              </a:rPr>
              <a:t>OK, was bedeutet es, wenn man sagt, ein Protein sei „denaturiert“ worden?</a:t>
            </a:r>
            <a:endParaRPr/>
          </a:p>
          <a:p>
            <a:pPr marL="0" marR="0" lvl="0" indent="0" algn="l" rtl="0">
              <a:spcBef>
                <a:spcPts val="0"/>
              </a:spcBef>
              <a:spcAft>
                <a:spcPts val="0"/>
              </a:spcAft>
              <a:buNone/>
            </a:pPr>
            <a:r>
              <a:rPr lang="de-DE" sz="1400">
                <a:solidFill>
                  <a:srgbClr val="FFCCFF"/>
                </a:solidFill>
                <a:latin typeface="Arial"/>
                <a:ea typeface="Arial"/>
                <a:cs typeface="Arial"/>
                <a:sym typeface="Arial"/>
              </a:rPr>
              <a:t>Es bedeutet, dass das Protein durch eine bestimmte Einwirkung (in diesem Fall Wärme) aus seiner nativen Konformation herausgedrängt wurde. Da die Funktion eines Proteins untrennbar mit seiner Form verbunden ist, verhalten sich denaturierte Proteine nicht mehr so wie in ihrer nativen Form.</a:t>
            </a:r>
            <a:endParaRPr/>
          </a:p>
          <a:p>
            <a:pPr marL="0" marR="0" lvl="0" indent="0" algn="l" rtl="0">
              <a:spcBef>
                <a:spcPts val="0"/>
              </a:spcBef>
              <a:spcAft>
                <a:spcPts val="0"/>
              </a:spcAft>
              <a:buNone/>
            </a:pPr>
            <a:endParaRPr sz="1400">
              <a:solidFill>
                <a:srgbClr val="FFCCFF"/>
              </a:solidFill>
              <a:latin typeface="Arial"/>
              <a:ea typeface="Arial"/>
              <a:cs typeface="Arial"/>
              <a:sym typeface="Arial"/>
            </a:endParaRPr>
          </a:p>
          <a:p>
            <a:pPr marL="0" marR="0" lvl="0" indent="0" algn="l" rtl="0">
              <a:spcBef>
                <a:spcPts val="0"/>
              </a:spcBef>
              <a:spcAft>
                <a:spcPts val="0"/>
              </a:spcAft>
              <a:buNone/>
            </a:pPr>
            <a:r>
              <a:rPr lang="de-DE" sz="1400" i="1">
                <a:solidFill>
                  <a:srgbClr val="FFCCFF"/>
                </a:solidFill>
                <a:latin typeface="Arial"/>
                <a:ea typeface="Arial"/>
                <a:cs typeface="Arial"/>
                <a:sym typeface="Arial"/>
              </a:rPr>
              <a:t>Können Sie ein Beispiel für die Denaturierung von Proteinen nennen?</a:t>
            </a:r>
            <a:endParaRPr/>
          </a:p>
          <a:p>
            <a:pPr marL="0" marR="0" lvl="0" indent="0" algn="l" rtl="0">
              <a:spcBef>
                <a:spcPts val="0"/>
              </a:spcBef>
              <a:spcAft>
                <a:spcPts val="0"/>
              </a:spcAft>
              <a:buNone/>
            </a:pPr>
            <a:r>
              <a:rPr lang="de-DE" sz="1400">
                <a:solidFill>
                  <a:srgbClr val="FFCCFF"/>
                </a:solidFill>
                <a:latin typeface="Arial"/>
                <a:ea typeface="Arial"/>
                <a:cs typeface="Arial"/>
                <a:sym typeface="Arial"/>
              </a:rPr>
              <a:t>Nehmen Sie Eiweiß. In seinem nativen Zustand ist es eine klare Flüssigkeit. Wenn jedoch ausreichend Wärme zugeführt wird, wird es zu einem weißen Feststoff. (Und wenn man ausreichend Salsa auf den weißen Feststoff gibt, wird es köstlich.)</a:t>
            </a:r>
            <a:endParaRPr/>
          </a:p>
        </p:txBody>
      </p:sp>
      <p:sp>
        <p:nvSpPr>
          <p:cNvPr id="358" name="Google Shape;358;p13"/>
          <p:cNvSpPr/>
          <p:nvPr/>
        </p:nvSpPr>
        <p:spPr>
          <a:xfrm>
            <a:off x="2008188" y="3314700"/>
            <a:ext cx="1458912" cy="4191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Arial"/>
              <a:ea typeface="Arial"/>
              <a:cs typeface="Arial"/>
              <a:sym typeface="Arial"/>
            </a:endParaRPr>
          </a:p>
        </p:txBody>
      </p:sp>
      <p:sp>
        <p:nvSpPr>
          <p:cNvPr id="360" name="Google Shape;360;p13"/>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F</a:t>
            </a:r>
            <a:endParaRPr/>
          </a:p>
        </p:txBody>
      </p:sp>
      <p:sp>
        <p:nvSpPr>
          <p:cNvPr id="3" name="Google Shape;340;p12">
            <a:extLst>
              <a:ext uri="{FF2B5EF4-FFF2-40B4-BE49-F238E27FC236}">
                <a16:creationId xmlns:a16="http://schemas.microsoft.com/office/drawing/2014/main" id="{D74D2FCE-C17B-34D8-AD8E-D7322F8DD331}"/>
              </a:ext>
            </a:extLst>
          </p:cNvPr>
          <p:cNvSpPr txBox="1"/>
          <p:nvPr/>
        </p:nvSpPr>
        <p:spPr>
          <a:xfrm>
            <a:off x="1568496" y="1001602"/>
            <a:ext cx="6113799" cy="639897"/>
          </a:xfrm>
          <a:prstGeom prst="rect">
            <a:avLst/>
          </a:prstGeom>
          <a:noFill/>
          <a:ln>
            <a:noFill/>
          </a:ln>
        </p:spPr>
        <p:txBody>
          <a:bodyPr spcFirstLastPara="1" wrap="square" lIns="25400" tIns="12700" rIns="25400" bIns="12700" anchor="t" anchorCtr="0">
            <a:noAutofit/>
          </a:bodyPr>
          <a:lstStyle/>
          <a:p>
            <a:pPr marL="0" marR="0" lvl="0" indent="0" algn="ctr" rtl="0">
              <a:spcBef>
                <a:spcPts val="0"/>
              </a:spcBef>
              <a:spcAft>
                <a:spcPts val="0"/>
              </a:spcAft>
              <a:buNone/>
            </a:pPr>
            <a:r>
              <a:rPr lang="de-DE" sz="2000" i="1" dirty="0">
                <a:solidFill>
                  <a:schemeClr val="dk1"/>
                </a:solidFill>
                <a:latin typeface="Arial"/>
                <a:ea typeface="Arial"/>
                <a:cs typeface="Arial"/>
                <a:sym typeface="Arial"/>
              </a:rPr>
              <a:t>Die fünf Arten der Laser-Gewebe-Wechselwirkung:</a:t>
            </a:r>
            <a:endParaRPr sz="2000" i="1" dirty="0">
              <a:solidFill>
                <a:schemeClr val="dk1"/>
              </a:solidFill>
              <a:latin typeface="Arial"/>
              <a:ea typeface="Arial"/>
              <a:cs typeface="Arial"/>
              <a:sym typeface="Arial"/>
            </a:endParaRPr>
          </a:p>
        </p:txBody>
      </p:sp>
      <p:sp>
        <p:nvSpPr>
          <p:cNvPr id="5" name="Google Shape;342;p12">
            <a:extLst>
              <a:ext uri="{FF2B5EF4-FFF2-40B4-BE49-F238E27FC236}">
                <a16:creationId xmlns:a16="http://schemas.microsoft.com/office/drawing/2014/main" id="{9A49141D-9F56-DDBB-6759-B9568D995691}"/>
              </a:ext>
            </a:extLst>
          </p:cNvPr>
          <p:cNvSpPr txBox="1"/>
          <p:nvPr/>
        </p:nvSpPr>
        <p:spPr>
          <a:xfrm>
            <a:off x="2018216" y="240268"/>
            <a:ext cx="5117106" cy="579646"/>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dirty="0">
                <a:solidFill>
                  <a:schemeClr val="lt1"/>
                </a:solidFill>
                <a:latin typeface="Arial"/>
                <a:ea typeface="Arial"/>
                <a:cs typeface="Arial"/>
                <a:sym typeface="Arial"/>
              </a:rPr>
              <a:t>Linsen </a:t>
            </a:r>
            <a:r>
              <a:rPr lang="de-DE" sz="2000" i="1" dirty="0">
                <a:solidFill>
                  <a:schemeClr val="lt1"/>
                </a:solidFill>
                <a:latin typeface="Arial"/>
                <a:ea typeface="Arial"/>
                <a:cs typeface="Arial"/>
                <a:sym typeface="Arial"/>
              </a:rPr>
              <a:t>für </a:t>
            </a:r>
            <a:r>
              <a:rPr lang="de-DE" sz="2000" i="1" dirty="0">
                <a:solidFill>
                  <a:srgbClr val="0000FF"/>
                </a:solidFill>
                <a:latin typeface="Arial"/>
                <a:ea typeface="Arial"/>
                <a:cs typeface="Arial"/>
                <a:sym typeface="Arial"/>
              </a:rPr>
              <a:t>die </a:t>
            </a:r>
            <a:r>
              <a:rPr lang="de-DE" sz="2000" b="1" dirty="0">
                <a:solidFill>
                  <a:srgbClr val="0000FF"/>
                </a:solidFill>
                <a:latin typeface="Arial"/>
                <a:ea typeface="Arial"/>
                <a:cs typeface="Arial"/>
                <a:sym typeface="Arial"/>
              </a:rPr>
              <a:t>Laser</a:t>
            </a:r>
            <a:r>
              <a:rPr lang="de-DE" sz="2000" i="1" dirty="0">
                <a:solidFill>
                  <a:srgbClr val="0000FF"/>
                </a:solidFill>
                <a:latin typeface="Arial"/>
                <a:ea typeface="Arial"/>
                <a:cs typeface="Arial"/>
                <a:sym typeface="Arial"/>
              </a:rPr>
              <a:t>-</a:t>
            </a:r>
            <a:r>
              <a:rPr lang="de-DE" sz="2000" i="1" dirty="0" err="1">
                <a:solidFill>
                  <a:srgbClr val="0000FF"/>
                </a:solidFill>
                <a:latin typeface="Arial"/>
                <a:ea typeface="Arial"/>
                <a:cs typeface="Arial"/>
                <a:sym typeface="Arial"/>
              </a:rPr>
              <a:t>Photokoagulation</a:t>
            </a:r>
            <a:r>
              <a:rPr lang="de-DE" sz="2000" i="1" dirty="0">
                <a:solidFill>
                  <a:srgbClr val="0000FF"/>
                </a:solidFill>
                <a:latin typeface="Arial"/>
                <a:ea typeface="Arial"/>
                <a:cs typeface="Arial"/>
                <a:sym typeface="Arial"/>
              </a:rPr>
              <a:t> </a:t>
            </a:r>
            <a:r>
              <a:rPr lang="de-DE" sz="2000" i="1" dirty="0">
                <a:solidFill>
                  <a:schemeClr val="lt1"/>
                </a:solidFill>
                <a:latin typeface="Arial"/>
                <a:ea typeface="Arial"/>
                <a:cs typeface="Arial"/>
                <a:sym typeface="Arial"/>
              </a:rPr>
              <a:t>der Netzhaut</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1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de-DE" sz="1000">
                <a:solidFill>
                  <a:schemeClr val="dk1"/>
                </a:solidFill>
                <a:latin typeface="Arial"/>
                <a:ea typeface="Arial"/>
                <a:cs typeface="Arial"/>
                <a:sym typeface="Arial"/>
              </a:rPr>
              <a:t>14</a:t>
            </a:fld>
            <a:endParaRPr sz="1000">
              <a:solidFill>
                <a:schemeClr val="dk1"/>
              </a:solidFill>
              <a:latin typeface="Arial"/>
              <a:ea typeface="Arial"/>
              <a:cs typeface="Arial"/>
              <a:sym typeface="Arial"/>
            </a:endParaRPr>
          </a:p>
        </p:txBody>
      </p:sp>
      <p:sp>
        <p:nvSpPr>
          <p:cNvPr id="366" name="Google Shape;366;p14"/>
          <p:cNvSpPr txBox="1"/>
          <p:nvPr/>
        </p:nvSpPr>
        <p:spPr>
          <a:xfrm>
            <a:off x="419100" y="1782763"/>
            <a:ext cx="1095375"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chemisch</a:t>
            </a:r>
            <a:endParaRPr dirty="0"/>
          </a:p>
        </p:txBody>
      </p:sp>
      <p:sp>
        <p:nvSpPr>
          <p:cNvPr id="367" name="Google Shape;367;p14"/>
          <p:cNvSpPr txBox="1"/>
          <p:nvPr/>
        </p:nvSpPr>
        <p:spPr>
          <a:xfrm>
            <a:off x="2008188" y="1887538"/>
            <a:ext cx="1082675" cy="27186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de-DE" sz="1600" b="1">
                <a:solidFill>
                  <a:srgbClr val="0000FF"/>
                </a:solidFill>
                <a:latin typeface="Arial"/>
                <a:ea typeface="Arial"/>
                <a:cs typeface="Arial"/>
                <a:sym typeface="Arial"/>
              </a:rPr>
              <a:t>Thermisch</a:t>
            </a:r>
            <a:endParaRPr sz="2400" b="1">
              <a:solidFill>
                <a:schemeClr val="dk1"/>
              </a:solidFill>
              <a:latin typeface="Arial"/>
              <a:ea typeface="Arial"/>
              <a:cs typeface="Arial"/>
              <a:sym typeface="Arial"/>
            </a:endParaRPr>
          </a:p>
        </p:txBody>
      </p:sp>
      <p:sp>
        <p:nvSpPr>
          <p:cNvPr id="368" name="Google Shape;368;p14"/>
          <p:cNvSpPr txBox="1"/>
          <p:nvPr/>
        </p:nvSpPr>
        <p:spPr>
          <a:xfrm>
            <a:off x="3646488" y="1782763"/>
            <a:ext cx="993775" cy="512961"/>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a:solidFill>
                  <a:srgbClr val="BFBFBF"/>
                </a:solidFill>
                <a:latin typeface="Arial"/>
                <a:ea typeface="Arial"/>
                <a:cs typeface="Arial"/>
                <a:sym typeface="Arial"/>
              </a:rPr>
              <a:t>Photo-</a:t>
            </a:r>
            <a:endParaRPr/>
          </a:p>
          <a:p>
            <a:pPr marL="0" marR="0" lvl="0" indent="0" algn="ctr" rtl="0">
              <a:lnSpc>
                <a:spcPct val="118750"/>
              </a:lnSpc>
              <a:spcBef>
                <a:spcPts val="0"/>
              </a:spcBef>
              <a:spcAft>
                <a:spcPts val="0"/>
              </a:spcAft>
              <a:buNone/>
            </a:pPr>
            <a:r>
              <a:rPr lang="de-DE" sz="1600">
                <a:solidFill>
                  <a:srgbClr val="BFBFBF"/>
                </a:solidFill>
                <a:latin typeface="Arial"/>
                <a:ea typeface="Arial"/>
                <a:cs typeface="Arial"/>
                <a:sym typeface="Arial"/>
              </a:rPr>
              <a:t>Ablation</a:t>
            </a:r>
            <a:endParaRPr/>
          </a:p>
        </p:txBody>
      </p:sp>
      <p:sp>
        <p:nvSpPr>
          <p:cNvPr id="369" name="Google Shape;369;p14"/>
          <p:cNvSpPr txBox="1"/>
          <p:nvPr/>
        </p:nvSpPr>
        <p:spPr>
          <a:xfrm>
            <a:off x="5170488" y="1782763"/>
            <a:ext cx="1839912"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Plasmainduzierte</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Ablation</a:t>
            </a:r>
            <a:endParaRPr dirty="0"/>
          </a:p>
        </p:txBody>
      </p:sp>
      <p:sp>
        <p:nvSpPr>
          <p:cNvPr id="370" name="Google Shape;370;p14"/>
          <p:cNvSpPr txBox="1"/>
          <p:nvPr/>
        </p:nvSpPr>
        <p:spPr>
          <a:xfrm>
            <a:off x="7464425" y="1752600"/>
            <a:ext cx="1185863"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distruption</a:t>
            </a:r>
            <a:endParaRPr dirty="0"/>
          </a:p>
        </p:txBody>
      </p:sp>
      <p:sp>
        <p:nvSpPr>
          <p:cNvPr id="371" name="Google Shape;371;p14"/>
          <p:cNvSpPr txBox="1"/>
          <p:nvPr/>
        </p:nvSpPr>
        <p:spPr>
          <a:xfrm>
            <a:off x="7258050" y="2292350"/>
            <a:ext cx="1638300" cy="404854"/>
          </a:xfrm>
          <a:prstGeom prst="rect">
            <a:avLst/>
          </a:prstGeom>
          <a:noFill/>
          <a:ln>
            <a:noFill/>
          </a:ln>
        </p:spPr>
        <p:txBody>
          <a:bodyPr spcFirstLastPara="1" wrap="square" lIns="25400" tIns="12700" rIns="25400" bIns="12700" anchor="t" anchorCtr="0">
            <a:spAutoFit/>
          </a:bodyPr>
          <a:lstStyle/>
          <a:p>
            <a:pPr marL="0" marR="0" lvl="0" indent="0" algn="ctr" rtl="0">
              <a:lnSpc>
                <a:spcPct val="87500"/>
              </a:lnSpc>
              <a:spcBef>
                <a:spcPts val="0"/>
              </a:spcBef>
              <a:spcAft>
                <a:spcPts val="0"/>
              </a:spcAft>
              <a:buNone/>
            </a:pPr>
            <a:endParaRPr dirty="0"/>
          </a:p>
          <a:p>
            <a:pPr marL="0" marR="0" lvl="0" indent="0" algn="ctr" rtl="0">
              <a:lnSpc>
                <a:spcPct val="87500"/>
              </a:lnSpc>
              <a:spcBef>
                <a:spcPts val="0"/>
              </a:spcBef>
              <a:spcAft>
                <a:spcPts val="0"/>
              </a:spcAft>
              <a:buNone/>
            </a:pPr>
            <a:endParaRPr dirty="0"/>
          </a:p>
        </p:txBody>
      </p:sp>
      <p:sp>
        <p:nvSpPr>
          <p:cNvPr id="373" name="Google Shape;373;p14"/>
          <p:cNvSpPr txBox="1"/>
          <p:nvPr/>
        </p:nvSpPr>
        <p:spPr>
          <a:xfrm>
            <a:off x="1975058" y="2535732"/>
            <a:ext cx="5530850" cy="2395528"/>
          </a:xfrm>
          <a:prstGeom prst="rect">
            <a:avLst/>
          </a:prstGeom>
          <a:noFill/>
          <a:ln>
            <a:noFill/>
          </a:ln>
        </p:spPr>
        <p:txBody>
          <a:bodyPr spcFirstLastPara="1" wrap="square" lIns="25400" tIns="12700" rIns="25400" bIns="12700" anchor="t" anchorCtr="0">
            <a:spAutoFit/>
          </a:bodyPr>
          <a:lstStyle/>
          <a:p>
            <a:pPr lvl="0"/>
            <a:r>
              <a:rPr lang="de-DE" i="1" dirty="0">
                <a:solidFill>
                  <a:srgbClr val="BFBFBF"/>
                </a:solidFill>
              </a:rPr>
              <a:t>Thermische Effekte auf Gewebe bewegen sich auf einem Kontinuum. Welches sind die fünf Grade thermischer Effekte?</a:t>
            </a:r>
          </a:p>
          <a:p>
            <a:pPr marL="0" marR="0" lvl="0" indent="0" algn="l" rtl="0">
              <a:spcBef>
                <a:spcPts val="0"/>
              </a:spcBef>
              <a:spcAft>
                <a:spcPts val="0"/>
              </a:spcAft>
              <a:buNone/>
            </a:pPr>
            <a:endParaRPr lang="de-DE" sz="1400" dirty="0">
              <a:solidFill>
                <a:srgbClr val="BFBFBF"/>
              </a:solidFill>
              <a:latin typeface="Arial"/>
              <a:ea typeface="Arial"/>
              <a:cs typeface="Arial"/>
              <a:sym typeface="Arial"/>
            </a:endParaRPr>
          </a:p>
          <a:p>
            <a:pPr marL="0" marR="0" lvl="0" indent="0" algn="l" rtl="0">
              <a:spcBef>
                <a:spcPts val="0"/>
              </a:spcBef>
              <a:spcAft>
                <a:spcPts val="0"/>
              </a:spcAft>
              <a:buNone/>
            </a:pPr>
            <a:r>
              <a:rPr lang="de-DE" sz="1400" dirty="0">
                <a:solidFill>
                  <a:srgbClr val="BFBFBF"/>
                </a:solidFill>
                <a:latin typeface="Arial"/>
                <a:ea typeface="Arial"/>
                <a:cs typeface="Arial"/>
                <a:sym typeface="Arial"/>
              </a:rPr>
              <a:t>--Hyperthermie</a:t>
            </a:r>
            <a:endParaRPr dirty="0"/>
          </a:p>
          <a:p>
            <a:pPr marL="0" marR="0" lvl="0" indent="0" algn="l" rtl="0">
              <a:spcBef>
                <a:spcPts val="0"/>
              </a:spcBef>
              <a:spcAft>
                <a:spcPts val="0"/>
              </a:spcAft>
              <a:buNone/>
            </a:pPr>
            <a:r>
              <a:rPr lang="de-DE" sz="1400" b="1" dirty="0">
                <a:solidFill>
                  <a:srgbClr val="0000FF"/>
                </a:solidFill>
                <a:latin typeface="Arial"/>
                <a:ea typeface="Arial"/>
                <a:cs typeface="Arial"/>
                <a:sym typeface="Arial"/>
              </a:rPr>
              <a:t>--Koagulation</a:t>
            </a:r>
            <a:endParaRPr sz="1400" b="1" dirty="0">
              <a:solidFill>
                <a:srgbClr val="BFBFBF"/>
              </a:solidFill>
              <a:latin typeface="Arial"/>
              <a:ea typeface="Arial"/>
              <a:cs typeface="Arial"/>
              <a:sym typeface="Arial"/>
            </a:endParaRPr>
          </a:p>
          <a:p>
            <a:pPr marL="0" marR="0" lvl="0" indent="0" algn="l" rtl="0">
              <a:spcBef>
                <a:spcPts val="0"/>
              </a:spcBef>
              <a:spcAft>
                <a:spcPts val="0"/>
              </a:spcAft>
              <a:buNone/>
            </a:pPr>
            <a:r>
              <a:rPr lang="de-DE" sz="1400" dirty="0">
                <a:solidFill>
                  <a:srgbClr val="BFBFBF"/>
                </a:solidFill>
                <a:latin typeface="Arial"/>
                <a:ea typeface="Arial"/>
                <a:cs typeface="Arial"/>
                <a:sym typeface="Arial"/>
              </a:rPr>
              <a:t>--Verdampfung</a:t>
            </a:r>
            <a:endParaRPr dirty="0"/>
          </a:p>
          <a:p>
            <a:pPr marL="0" marR="0" lvl="0" indent="0" algn="l" rtl="0">
              <a:spcBef>
                <a:spcPts val="0"/>
              </a:spcBef>
              <a:spcAft>
                <a:spcPts val="0"/>
              </a:spcAft>
              <a:buNone/>
            </a:pPr>
            <a:r>
              <a:rPr lang="de-DE" sz="1400" dirty="0">
                <a:solidFill>
                  <a:srgbClr val="BFBFBF"/>
                </a:solidFill>
                <a:latin typeface="Arial"/>
                <a:ea typeface="Arial"/>
                <a:cs typeface="Arial"/>
                <a:sym typeface="Arial"/>
              </a:rPr>
              <a:t>--</a:t>
            </a:r>
            <a:r>
              <a:rPr lang="de-DE" sz="1400" dirty="0" err="1">
                <a:solidFill>
                  <a:srgbClr val="BFBFBF"/>
                </a:solidFill>
                <a:latin typeface="Arial"/>
                <a:ea typeface="Arial"/>
                <a:cs typeface="Arial"/>
                <a:sym typeface="Arial"/>
              </a:rPr>
              <a:t>Karbonisierung</a:t>
            </a:r>
            <a:endParaRPr dirty="0"/>
          </a:p>
          <a:p>
            <a:pPr marL="0" marR="0" lvl="0" indent="0" algn="l" rtl="0">
              <a:spcBef>
                <a:spcPts val="0"/>
              </a:spcBef>
              <a:spcAft>
                <a:spcPts val="0"/>
              </a:spcAft>
              <a:buNone/>
            </a:pPr>
            <a:r>
              <a:rPr lang="de-DE" sz="1400" dirty="0">
                <a:solidFill>
                  <a:srgbClr val="BFBFBF"/>
                </a:solidFill>
                <a:latin typeface="Arial"/>
                <a:ea typeface="Arial"/>
                <a:cs typeface="Arial"/>
                <a:sym typeface="Arial"/>
              </a:rPr>
              <a:t>--Schmelzen</a:t>
            </a:r>
            <a:endParaRPr dirty="0"/>
          </a:p>
          <a:p>
            <a:pPr marL="0" marR="0" lvl="0" indent="0" algn="l" rtl="0">
              <a:spcBef>
                <a:spcPts val="0"/>
              </a:spcBef>
              <a:spcAft>
                <a:spcPts val="0"/>
              </a:spcAft>
              <a:buNone/>
            </a:pPr>
            <a:endParaRPr sz="1400" dirty="0">
              <a:solidFill>
                <a:srgbClr val="BFBFBF"/>
              </a:solidFill>
              <a:latin typeface="Arial"/>
              <a:ea typeface="Arial"/>
              <a:cs typeface="Arial"/>
              <a:sym typeface="Arial"/>
            </a:endParaRPr>
          </a:p>
          <a:p>
            <a:pPr marL="0" marR="0" lvl="0" indent="0" algn="l" rtl="0">
              <a:spcBef>
                <a:spcPts val="0"/>
              </a:spcBef>
              <a:spcAft>
                <a:spcPts val="0"/>
              </a:spcAft>
              <a:buNone/>
            </a:pPr>
            <a:r>
              <a:rPr lang="de-DE" sz="1400" i="1" dirty="0">
                <a:solidFill>
                  <a:srgbClr val="BFBFBF"/>
                </a:solidFill>
                <a:latin typeface="Arial"/>
                <a:ea typeface="Arial"/>
                <a:cs typeface="Arial"/>
                <a:sym typeface="Arial"/>
              </a:rPr>
              <a:t>Welcher thermische Effekt wird am häufigsten eingesetzt?</a:t>
            </a:r>
            <a:endParaRPr dirty="0"/>
          </a:p>
          <a:p>
            <a:pPr marL="0" marR="0" lvl="0" indent="0" algn="l" rtl="0">
              <a:spcBef>
                <a:spcPts val="0"/>
              </a:spcBef>
              <a:spcAft>
                <a:spcPts val="0"/>
              </a:spcAft>
              <a:buNone/>
            </a:pPr>
            <a:r>
              <a:rPr lang="de-DE" sz="1400" dirty="0">
                <a:solidFill>
                  <a:srgbClr val="BFBFBF"/>
                </a:solidFill>
                <a:latin typeface="Arial"/>
                <a:ea typeface="Arial"/>
                <a:cs typeface="Arial"/>
                <a:sym typeface="Arial"/>
              </a:rPr>
              <a:t>Koagulation</a:t>
            </a:r>
            <a:endParaRPr dirty="0"/>
          </a:p>
        </p:txBody>
      </p:sp>
      <p:sp>
        <p:nvSpPr>
          <p:cNvPr id="374" name="Google Shape;374;p14"/>
          <p:cNvSpPr txBox="1"/>
          <p:nvPr/>
        </p:nvSpPr>
        <p:spPr>
          <a:xfrm>
            <a:off x="3429000" y="2867504"/>
            <a:ext cx="5334000" cy="3688189"/>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400" i="1">
                <a:solidFill>
                  <a:srgbClr val="0000FF"/>
                </a:solidFill>
                <a:latin typeface="Arial"/>
                <a:ea typeface="Arial"/>
                <a:cs typeface="Arial"/>
                <a:sym typeface="Arial"/>
              </a:rPr>
              <a:t>Was bedeutet es, wenn man sagt, dass Gewebe „koaguliert“ ist?</a:t>
            </a:r>
            <a:endParaRPr/>
          </a:p>
          <a:p>
            <a:pPr marL="0" marR="0" lvl="0" indent="0" algn="l" rtl="0">
              <a:spcBef>
                <a:spcPts val="0"/>
              </a:spcBef>
              <a:spcAft>
                <a:spcPts val="0"/>
              </a:spcAft>
              <a:buNone/>
            </a:pPr>
            <a:r>
              <a:rPr lang="de-DE" sz="1400">
                <a:solidFill>
                  <a:srgbClr val="0000FF"/>
                </a:solidFill>
                <a:latin typeface="Arial"/>
                <a:ea typeface="Arial"/>
                <a:cs typeface="Arial"/>
                <a:sym typeface="Arial"/>
              </a:rPr>
              <a:t>Es bedeutet, dass die Proteine denaturiert wurden</a:t>
            </a:r>
            <a:endParaRPr sz="1400">
              <a:solidFill>
                <a:srgbClr val="FFCCFF"/>
              </a:solidFill>
              <a:latin typeface="Arial"/>
              <a:ea typeface="Arial"/>
              <a:cs typeface="Arial"/>
              <a:sym typeface="Arial"/>
            </a:endParaRPr>
          </a:p>
          <a:p>
            <a:pPr marL="0" marR="0" lvl="0" indent="0" algn="l" rtl="0">
              <a:spcBef>
                <a:spcPts val="0"/>
              </a:spcBef>
              <a:spcAft>
                <a:spcPts val="0"/>
              </a:spcAft>
              <a:buNone/>
            </a:pPr>
            <a:endParaRPr sz="1400">
              <a:solidFill>
                <a:srgbClr val="FFCCFF"/>
              </a:solidFill>
              <a:latin typeface="Arial"/>
              <a:ea typeface="Arial"/>
              <a:cs typeface="Arial"/>
              <a:sym typeface="Arial"/>
            </a:endParaRPr>
          </a:p>
          <a:p>
            <a:pPr marL="0" marR="0" lvl="0" indent="0" algn="l" rtl="0">
              <a:spcBef>
                <a:spcPts val="0"/>
              </a:spcBef>
              <a:spcAft>
                <a:spcPts val="0"/>
              </a:spcAft>
              <a:buNone/>
            </a:pPr>
            <a:r>
              <a:rPr lang="de-DE" sz="1400" i="1">
                <a:solidFill>
                  <a:srgbClr val="FFCCFF"/>
                </a:solidFill>
                <a:latin typeface="Arial"/>
                <a:ea typeface="Arial"/>
                <a:cs typeface="Arial"/>
                <a:sym typeface="Arial"/>
              </a:rPr>
              <a:t>OK, was bedeutet es, wenn man sagt, ein Protein sei „denaturiert“ worden?</a:t>
            </a:r>
            <a:endParaRPr/>
          </a:p>
          <a:p>
            <a:pPr marL="0" marR="0" lvl="0" indent="0" algn="l" rtl="0">
              <a:spcBef>
                <a:spcPts val="0"/>
              </a:spcBef>
              <a:spcAft>
                <a:spcPts val="0"/>
              </a:spcAft>
              <a:buNone/>
            </a:pPr>
            <a:r>
              <a:rPr lang="de-DE" sz="1400">
                <a:solidFill>
                  <a:srgbClr val="FFCCFF"/>
                </a:solidFill>
                <a:latin typeface="Arial"/>
                <a:ea typeface="Arial"/>
                <a:cs typeface="Arial"/>
                <a:sym typeface="Arial"/>
              </a:rPr>
              <a:t>Es bedeutet, dass das Protein durch eine Art von einwirkender Belastung (in diesem Fall Wärme) aus seiner nativen Konformation herausgedrängt wurde. Da die Funktion eines Proteins untrennbar mit seiner Form verbunden ist, verhalten sich denaturierte Proteine nicht so wie in ihrer nativen Form.</a:t>
            </a:r>
            <a:endParaRPr/>
          </a:p>
          <a:p>
            <a:pPr marL="0" marR="0" lvl="0" indent="0" algn="l" rtl="0">
              <a:spcBef>
                <a:spcPts val="0"/>
              </a:spcBef>
              <a:spcAft>
                <a:spcPts val="0"/>
              </a:spcAft>
              <a:buNone/>
            </a:pPr>
            <a:endParaRPr sz="1400">
              <a:solidFill>
                <a:srgbClr val="FFCCFF"/>
              </a:solidFill>
              <a:latin typeface="Arial"/>
              <a:ea typeface="Arial"/>
              <a:cs typeface="Arial"/>
              <a:sym typeface="Arial"/>
            </a:endParaRPr>
          </a:p>
          <a:p>
            <a:pPr marL="0" marR="0" lvl="0" indent="0" algn="l" rtl="0">
              <a:spcBef>
                <a:spcPts val="0"/>
              </a:spcBef>
              <a:spcAft>
                <a:spcPts val="0"/>
              </a:spcAft>
              <a:buNone/>
            </a:pPr>
            <a:r>
              <a:rPr lang="de-DE" sz="1400" i="1">
                <a:solidFill>
                  <a:srgbClr val="FFCCFF"/>
                </a:solidFill>
                <a:latin typeface="Arial"/>
                <a:ea typeface="Arial"/>
                <a:cs typeface="Arial"/>
                <a:sym typeface="Arial"/>
              </a:rPr>
              <a:t>Können Sie ein Beispiel für die Denaturierung von Proteinen nennen?</a:t>
            </a:r>
            <a:endParaRPr/>
          </a:p>
          <a:p>
            <a:pPr marL="0" marR="0" lvl="0" indent="0" algn="l" rtl="0">
              <a:spcBef>
                <a:spcPts val="0"/>
              </a:spcBef>
              <a:spcAft>
                <a:spcPts val="0"/>
              </a:spcAft>
              <a:buNone/>
            </a:pPr>
            <a:r>
              <a:rPr lang="de-DE" sz="1400">
                <a:solidFill>
                  <a:srgbClr val="FFCCFF"/>
                </a:solidFill>
                <a:latin typeface="Arial"/>
                <a:ea typeface="Arial"/>
                <a:cs typeface="Arial"/>
                <a:sym typeface="Arial"/>
              </a:rPr>
              <a:t>Nehmen Sie Eiweiß. In seinem nativen Zustand ist es eine klare Flüssigkeit. Wenn jedoch ausreichend Wärme zugeführt wird, wird es zu einem weißen Feststoff. (Und wenn man ausreichend Salsa auf den weißen Feststoff gibt, wird es köstlich.)</a:t>
            </a:r>
            <a:endParaRPr/>
          </a:p>
        </p:txBody>
      </p:sp>
      <p:sp>
        <p:nvSpPr>
          <p:cNvPr id="375" name="Google Shape;375;p14"/>
          <p:cNvSpPr/>
          <p:nvPr/>
        </p:nvSpPr>
        <p:spPr>
          <a:xfrm>
            <a:off x="2008188" y="3314700"/>
            <a:ext cx="1458912" cy="4191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77" name="Google Shape;377;p14"/>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A</a:t>
            </a:r>
            <a:endParaRPr/>
          </a:p>
        </p:txBody>
      </p:sp>
      <p:sp>
        <p:nvSpPr>
          <p:cNvPr id="3" name="Google Shape;340;p12">
            <a:extLst>
              <a:ext uri="{FF2B5EF4-FFF2-40B4-BE49-F238E27FC236}">
                <a16:creationId xmlns:a16="http://schemas.microsoft.com/office/drawing/2014/main" id="{AC65E72A-0FED-284F-A422-B6631E637091}"/>
              </a:ext>
            </a:extLst>
          </p:cNvPr>
          <p:cNvSpPr txBox="1"/>
          <p:nvPr/>
        </p:nvSpPr>
        <p:spPr>
          <a:xfrm>
            <a:off x="1568496" y="1001602"/>
            <a:ext cx="6113799" cy="639897"/>
          </a:xfrm>
          <a:prstGeom prst="rect">
            <a:avLst/>
          </a:prstGeom>
          <a:noFill/>
          <a:ln>
            <a:noFill/>
          </a:ln>
        </p:spPr>
        <p:txBody>
          <a:bodyPr spcFirstLastPara="1" wrap="square" lIns="25400" tIns="12700" rIns="25400" bIns="12700" anchor="t" anchorCtr="0">
            <a:noAutofit/>
          </a:bodyPr>
          <a:lstStyle/>
          <a:p>
            <a:pPr marL="0" marR="0" lvl="0" indent="0" algn="ctr" rtl="0">
              <a:spcBef>
                <a:spcPts val="0"/>
              </a:spcBef>
              <a:spcAft>
                <a:spcPts val="0"/>
              </a:spcAft>
              <a:buNone/>
            </a:pPr>
            <a:r>
              <a:rPr lang="de-DE" sz="2000" i="1" dirty="0">
                <a:solidFill>
                  <a:schemeClr val="dk1"/>
                </a:solidFill>
                <a:latin typeface="Arial"/>
                <a:ea typeface="Arial"/>
                <a:cs typeface="Arial"/>
                <a:sym typeface="Arial"/>
              </a:rPr>
              <a:t>Die fünf Arten der Laser-Gewebe-Wechselwirkung:</a:t>
            </a:r>
            <a:endParaRPr sz="2000" i="1" dirty="0">
              <a:solidFill>
                <a:schemeClr val="dk1"/>
              </a:solidFill>
              <a:latin typeface="Arial"/>
              <a:ea typeface="Arial"/>
              <a:cs typeface="Arial"/>
              <a:sym typeface="Arial"/>
            </a:endParaRPr>
          </a:p>
        </p:txBody>
      </p:sp>
      <p:sp>
        <p:nvSpPr>
          <p:cNvPr id="5" name="Google Shape;342;p12">
            <a:extLst>
              <a:ext uri="{FF2B5EF4-FFF2-40B4-BE49-F238E27FC236}">
                <a16:creationId xmlns:a16="http://schemas.microsoft.com/office/drawing/2014/main" id="{636EE659-5C87-C515-502E-E5E66E008267}"/>
              </a:ext>
            </a:extLst>
          </p:cNvPr>
          <p:cNvSpPr txBox="1"/>
          <p:nvPr/>
        </p:nvSpPr>
        <p:spPr>
          <a:xfrm>
            <a:off x="2018216" y="240268"/>
            <a:ext cx="5117106" cy="579646"/>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dirty="0">
                <a:solidFill>
                  <a:schemeClr val="lt1"/>
                </a:solidFill>
                <a:latin typeface="Arial"/>
                <a:ea typeface="Arial"/>
                <a:cs typeface="Arial"/>
                <a:sym typeface="Arial"/>
              </a:rPr>
              <a:t>Linsen </a:t>
            </a:r>
            <a:r>
              <a:rPr lang="de-DE" sz="2000" i="1" dirty="0">
                <a:solidFill>
                  <a:schemeClr val="lt1"/>
                </a:solidFill>
                <a:latin typeface="Arial"/>
                <a:ea typeface="Arial"/>
                <a:cs typeface="Arial"/>
                <a:sym typeface="Arial"/>
              </a:rPr>
              <a:t>für </a:t>
            </a:r>
            <a:r>
              <a:rPr lang="de-DE" sz="2000" i="1" dirty="0">
                <a:solidFill>
                  <a:srgbClr val="0000FF"/>
                </a:solidFill>
                <a:latin typeface="Arial"/>
                <a:ea typeface="Arial"/>
                <a:cs typeface="Arial"/>
                <a:sym typeface="Arial"/>
              </a:rPr>
              <a:t>die </a:t>
            </a:r>
            <a:r>
              <a:rPr lang="de-DE" sz="2000" b="1" dirty="0">
                <a:solidFill>
                  <a:srgbClr val="0000FF"/>
                </a:solidFill>
                <a:latin typeface="Arial"/>
                <a:ea typeface="Arial"/>
                <a:cs typeface="Arial"/>
                <a:sym typeface="Arial"/>
              </a:rPr>
              <a:t>Laser</a:t>
            </a:r>
            <a:r>
              <a:rPr lang="de-DE" sz="2000" i="1" dirty="0">
                <a:solidFill>
                  <a:srgbClr val="0000FF"/>
                </a:solidFill>
                <a:latin typeface="Arial"/>
                <a:ea typeface="Arial"/>
                <a:cs typeface="Arial"/>
                <a:sym typeface="Arial"/>
              </a:rPr>
              <a:t>-</a:t>
            </a:r>
            <a:r>
              <a:rPr lang="de-DE" sz="2000" i="1" dirty="0" err="1">
                <a:solidFill>
                  <a:srgbClr val="0000FF"/>
                </a:solidFill>
                <a:latin typeface="Arial"/>
                <a:ea typeface="Arial"/>
                <a:cs typeface="Arial"/>
                <a:sym typeface="Arial"/>
              </a:rPr>
              <a:t>Photokoagulation</a:t>
            </a:r>
            <a:r>
              <a:rPr lang="de-DE" sz="2000" i="1" dirty="0">
                <a:solidFill>
                  <a:srgbClr val="0000FF"/>
                </a:solidFill>
                <a:latin typeface="Arial"/>
                <a:ea typeface="Arial"/>
                <a:cs typeface="Arial"/>
                <a:sym typeface="Arial"/>
              </a:rPr>
              <a:t> </a:t>
            </a:r>
            <a:r>
              <a:rPr lang="de-DE" sz="2000" i="1" dirty="0">
                <a:solidFill>
                  <a:schemeClr val="lt1"/>
                </a:solidFill>
                <a:latin typeface="Arial"/>
                <a:ea typeface="Arial"/>
                <a:cs typeface="Arial"/>
                <a:sym typeface="Arial"/>
              </a:rPr>
              <a:t>der Netzhaut</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1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de-DE" sz="1000">
                <a:solidFill>
                  <a:schemeClr val="dk1"/>
                </a:solidFill>
                <a:latin typeface="Arial"/>
                <a:ea typeface="Arial"/>
                <a:cs typeface="Arial"/>
                <a:sym typeface="Arial"/>
              </a:rPr>
              <a:t>15</a:t>
            </a:fld>
            <a:endParaRPr sz="1000">
              <a:solidFill>
                <a:schemeClr val="dk1"/>
              </a:solidFill>
              <a:latin typeface="Arial"/>
              <a:ea typeface="Arial"/>
              <a:cs typeface="Arial"/>
              <a:sym typeface="Arial"/>
            </a:endParaRPr>
          </a:p>
        </p:txBody>
      </p:sp>
      <p:sp>
        <p:nvSpPr>
          <p:cNvPr id="383" name="Google Shape;383;p15"/>
          <p:cNvSpPr txBox="1"/>
          <p:nvPr/>
        </p:nvSpPr>
        <p:spPr>
          <a:xfrm>
            <a:off x="419100" y="1782763"/>
            <a:ext cx="1095375"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chemisch</a:t>
            </a:r>
            <a:endParaRPr dirty="0"/>
          </a:p>
        </p:txBody>
      </p:sp>
      <p:sp>
        <p:nvSpPr>
          <p:cNvPr id="384" name="Google Shape;384;p15"/>
          <p:cNvSpPr txBox="1"/>
          <p:nvPr/>
        </p:nvSpPr>
        <p:spPr>
          <a:xfrm>
            <a:off x="2008188" y="1887538"/>
            <a:ext cx="1082675" cy="27186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de-DE" sz="1600" b="1">
                <a:solidFill>
                  <a:srgbClr val="0000FF"/>
                </a:solidFill>
                <a:latin typeface="Arial"/>
                <a:ea typeface="Arial"/>
                <a:cs typeface="Arial"/>
                <a:sym typeface="Arial"/>
              </a:rPr>
              <a:t>Thermisch</a:t>
            </a:r>
            <a:endParaRPr sz="1600" b="1">
              <a:solidFill>
                <a:schemeClr val="dk1"/>
              </a:solidFill>
              <a:latin typeface="Arial"/>
              <a:ea typeface="Arial"/>
              <a:cs typeface="Arial"/>
              <a:sym typeface="Arial"/>
            </a:endParaRPr>
          </a:p>
        </p:txBody>
      </p:sp>
      <p:sp>
        <p:nvSpPr>
          <p:cNvPr id="385" name="Google Shape;385;p15"/>
          <p:cNvSpPr txBox="1"/>
          <p:nvPr/>
        </p:nvSpPr>
        <p:spPr>
          <a:xfrm>
            <a:off x="3646488" y="1782763"/>
            <a:ext cx="993775" cy="512961"/>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a:solidFill>
                  <a:srgbClr val="BFBFBF"/>
                </a:solidFill>
                <a:latin typeface="Arial"/>
                <a:ea typeface="Arial"/>
                <a:cs typeface="Arial"/>
                <a:sym typeface="Arial"/>
              </a:rPr>
              <a:t>Photo-</a:t>
            </a:r>
            <a:endParaRPr/>
          </a:p>
          <a:p>
            <a:pPr marL="0" marR="0" lvl="0" indent="0" algn="ctr" rtl="0">
              <a:lnSpc>
                <a:spcPct val="118750"/>
              </a:lnSpc>
              <a:spcBef>
                <a:spcPts val="0"/>
              </a:spcBef>
              <a:spcAft>
                <a:spcPts val="0"/>
              </a:spcAft>
              <a:buNone/>
            </a:pPr>
            <a:r>
              <a:rPr lang="de-DE" sz="1600">
                <a:solidFill>
                  <a:srgbClr val="BFBFBF"/>
                </a:solidFill>
                <a:latin typeface="Arial"/>
                <a:ea typeface="Arial"/>
                <a:cs typeface="Arial"/>
                <a:sym typeface="Arial"/>
              </a:rPr>
              <a:t>Ablation</a:t>
            </a:r>
            <a:endParaRPr/>
          </a:p>
        </p:txBody>
      </p:sp>
      <p:sp>
        <p:nvSpPr>
          <p:cNvPr id="386" name="Google Shape;386;p15"/>
          <p:cNvSpPr txBox="1"/>
          <p:nvPr/>
        </p:nvSpPr>
        <p:spPr>
          <a:xfrm>
            <a:off x="5170488" y="1782763"/>
            <a:ext cx="1839912"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Plasmainduzierte</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Ablation</a:t>
            </a:r>
            <a:endParaRPr dirty="0"/>
          </a:p>
        </p:txBody>
      </p:sp>
      <p:sp>
        <p:nvSpPr>
          <p:cNvPr id="387" name="Google Shape;387;p15"/>
          <p:cNvSpPr txBox="1"/>
          <p:nvPr/>
        </p:nvSpPr>
        <p:spPr>
          <a:xfrm>
            <a:off x="7464425" y="1752600"/>
            <a:ext cx="1185863"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distruption</a:t>
            </a:r>
            <a:endParaRPr dirty="0"/>
          </a:p>
        </p:txBody>
      </p:sp>
      <p:sp>
        <p:nvSpPr>
          <p:cNvPr id="388" name="Google Shape;388;p15"/>
          <p:cNvSpPr txBox="1"/>
          <p:nvPr/>
        </p:nvSpPr>
        <p:spPr>
          <a:xfrm>
            <a:off x="7258050" y="2292350"/>
            <a:ext cx="1638300" cy="404854"/>
          </a:xfrm>
          <a:prstGeom prst="rect">
            <a:avLst/>
          </a:prstGeom>
          <a:noFill/>
          <a:ln>
            <a:noFill/>
          </a:ln>
        </p:spPr>
        <p:txBody>
          <a:bodyPr spcFirstLastPara="1" wrap="square" lIns="25400" tIns="12700" rIns="25400" bIns="12700" anchor="t" anchorCtr="0">
            <a:spAutoFit/>
          </a:bodyPr>
          <a:lstStyle/>
          <a:p>
            <a:pPr marL="0" marR="0" lvl="0" indent="0" algn="ctr" rtl="0">
              <a:lnSpc>
                <a:spcPct val="87500"/>
              </a:lnSpc>
              <a:spcBef>
                <a:spcPts val="0"/>
              </a:spcBef>
              <a:spcAft>
                <a:spcPts val="0"/>
              </a:spcAft>
              <a:buNone/>
            </a:pPr>
            <a:endParaRPr dirty="0"/>
          </a:p>
          <a:p>
            <a:pPr marL="0" marR="0" lvl="0" indent="0" algn="ctr" rtl="0">
              <a:lnSpc>
                <a:spcPct val="87500"/>
              </a:lnSpc>
              <a:spcBef>
                <a:spcPts val="0"/>
              </a:spcBef>
              <a:spcAft>
                <a:spcPts val="0"/>
              </a:spcAft>
              <a:buNone/>
            </a:pPr>
            <a:endParaRPr dirty="0"/>
          </a:p>
        </p:txBody>
      </p:sp>
      <p:sp>
        <p:nvSpPr>
          <p:cNvPr id="390" name="Google Shape;390;p15"/>
          <p:cNvSpPr txBox="1"/>
          <p:nvPr/>
        </p:nvSpPr>
        <p:spPr>
          <a:xfrm>
            <a:off x="1975058" y="2535732"/>
            <a:ext cx="5530850" cy="2395528"/>
          </a:xfrm>
          <a:prstGeom prst="rect">
            <a:avLst/>
          </a:prstGeom>
          <a:noFill/>
          <a:ln>
            <a:noFill/>
          </a:ln>
        </p:spPr>
        <p:txBody>
          <a:bodyPr spcFirstLastPara="1" wrap="square" lIns="25400" tIns="12700" rIns="25400" bIns="12700" anchor="t" anchorCtr="0">
            <a:spAutoFit/>
          </a:bodyPr>
          <a:lstStyle/>
          <a:p>
            <a:pPr lvl="0"/>
            <a:r>
              <a:rPr lang="de-DE" i="1" dirty="0">
                <a:solidFill>
                  <a:srgbClr val="BFBFBF"/>
                </a:solidFill>
              </a:rPr>
              <a:t>Thermische Effekte auf Gewebe bewegen sich auf einem Kontinuum. Welches sind die fünf Grade thermischer Effekte?</a:t>
            </a:r>
          </a:p>
          <a:p>
            <a:pPr marL="0" marR="0" lvl="0" indent="0" algn="l" rtl="0">
              <a:spcBef>
                <a:spcPts val="0"/>
              </a:spcBef>
              <a:spcAft>
                <a:spcPts val="0"/>
              </a:spcAft>
              <a:buNone/>
            </a:pPr>
            <a:endParaRPr lang="de-DE" sz="1400" dirty="0">
              <a:solidFill>
                <a:srgbClr val="BFBFBF"/>
              </a:solidFill>
              <a:latin typeface="Arial"/>
              <a:ea typeface="Arial"/>
              <a:cs typeface="Arial"/>
              <a:sym typeface="Arial"/>
            </a:endParaRPr>
          </a:p>
          <a:p>
            <a:pPr marL="0" marR="0" lvl="0" indent="0" algn="l" rtl="0">
              <a:spcBef>
                <a:spcPts val="0"/>
              </a:spcBef>
              <a:spcAft>
                <a:spcPts val="0"/>
              </a:spcAft>
              <a:buNone/>
            </a:pPr>
            <a:r>
              <a:rPr lang="de-DE" sz="1400" dirty="0">
                <a:solidFill>
                  <a:srgbClr val="BFBFBF"/>
                </a:solidFill>
                <a:latin typeface="Arial"/>
                <a:ea typeface="Arial"/>
                <a:cs typeface="Arial"/>
                <a:sym typeface="Arial"/>
              </a:rPr>
              <a:t>--Hyperthermie</a:t>
            </a:r>
            <a:endParaRPr dirty="0"/>
          </a:p>
          <a:p>
            <a:pPr marL="0" marR="0" lvl="0" indent="0" algn="l" rtl="0">
              <a:spcBef>
                <a:spcPts val="0"/>
              </a:spcBef>
              <a:spcAft>
                <a:spcPts val="0"/>
              </a:spcAft>
              <a:buNone/>
            </a:pPr>
            <a:r>
              <a:rPr lang="de-DE" sz="1400" b="1" dirty="0">
                <a:solidFill>
                  <a:srgbClr val="0000FF"/>
                </a:solidFill>
                <a:latin typeface="Arial"/>
                <a:ea typeface="Arial"/>
                <a:cs typeface="Arial"/>
                <a:sym typeface="Arial"/>
              </a:rPr>
              <a:t>--Koagulation</a:t>
            </a:r>
            <a:endParaRPr sz="1400" b="1" dirty="0">
              <a:solidFill>
                <a:srgbClr val="BFBFBF"/>
              </a:solidFill>
              <a:latin typeface="Arial"/>
              <a:ea typeface="Arial"/>
              <a:cs typeface="Arial"/>
              <a:sym typeface="Arial"/>
            </a:endParaRPr>
          </a:p>
          <a:p>
            <a:pPr marL="0" marR="0" lvl="0" indent="0" algn="l" rtl="0">
              <a:spcBef>
                <a:spcPts val="0"/>
              </a:spcBef>
              <a:spcAft>
                <a:spcPts val="0"/>
              </a:spcAft>
              <a:buNone/>
            </a:pPr>
            <a:r>
              <a:rPr lang="de-DE" sz="1400" dirty="0">
                <a:solidFill>
                  <a:srgbClr val="BFBFBF"/>
                </a:solidFill>
                <a:latin typeface="Arial"/>
                <a:ea typeface="Arial"/>
                <a:cs typeface="Arial"/>
                <a:sym typeface="Arial"/>
              </a:rPr>
              <a:t>--Verdampfung</a:t>
            </a:r>
            <a:endParaRPr dirty="0"/>
          </a:p>
          <a:p>
            <a:pPr marL="0" marR="0" lvl="0" indent="0" algn="l" rtl="0">
              <a:spcBef>
                <a:spcPts val="0"/>
              </a:spcBef>
              <a:spcAft>
                <a:spcPts val="0"/>
              </a:spcAft>
              <a:buNone/>
            </a:pPr>
            <a:r>
              <a:rPr lang="de-DE" sz="1400" dirty="0">
                <a:solidFill>
                  <a:srgbClr val="BFBFBF"/>
                </a:solidFill>
                <a:latin typeface="Arial"/>
                <a:ea typeface="Arial"/>
                <a:cs typeface="Arial"/>
                <a:sym typeface="Arial"/>
              </a:rPr>
              <a:t>--</a:t>
            </a:r>
            <a:r>
              <a:rPr lang="de-DE" sz="1400" dirty="0" err="1">
                <a:solidFill>
                  <a:srgbClr val="BFBFBF"/>
                </a:solidFill>
                <a:latin typeface="Arial"/>
                <a:ea typeface="Arial"/>
                <a:cs typeface="Arial"/>
                <a:sym typeface="Arial"/>
              </a:rPr>
              <a:t>Karbonisierung</a:t>
            </a:r>
            <a:endParaRPr dirty="0"/>
          </a:p>
          <a:p>
            <a:pPr marL="0" marR="0" lvl="0" indent="0" algn="l" rtl="0">
              <a:spcBef>
                <a:spcPts val="0"/>
              </a:spcBef>
              <a:spcAft>
                <a:spcPts val="0"/>
              </a:spcAft>
              <a:buNone/>
            </a:pPr>
            <a:r>
              <a:rPr lang="de-DE" sz="1400" dirty="0">
                <a:solidFill>
                  <a:srgbClr val="BFBFBF"/>
                </a:solidFill>
                <a:latin typeface="Arial"/>
                <a:ea typeface="Arial"/>
                <a:cs typeface="Arial"/>
                <a:sym typeface="Arial"/>
              </a:rPr>
              <a:t>--Schmelzen</a:t>
            </a:r>
            <a:endParaRPr dirty="0"/>
          </a:p>
          <a:p>
            <a:pPr marL="0" marR="0" lvl="0" indent="0" algn="l" rtl="0">
              <a:spcBef>
                <a:spcPts val="0"/>
              </a:spcBef>
              <a:spcAft>
                <a:spcPts val="0"/>
              </a:spcAft>
              <a:buNone/>
            </a:pPr>
            <a:endParaRPr sz="1400" dirty="0">
              <a:solidFill>
                <a:srgbClr val="BFBFBF"/>
              </a:solidFill>
              <a:latin typeface="Arial"/>
              <a:ea typeface="Arial"/>
              <a:cs typeface="Arial"/>
              <a:sym typeface="Arial"/>
            </a:endParaRPr>
          </a:p>
          <a:p>
            <a:pPr marL="0" marR="0" lvl="0" indent="0" algn="l" rtl="0">
              <a:spcBef>
                <a:spcPts val="0"/>
              </a:spcBef>
              <a:spcAft>
                <a:spcPts val="0"/>
              </a:spcAft>
              <a:buNone/>
            </a:pPr>
            <a:r>
              <a:rPr lang="de-DE" sz="1400" i="1" dirty="0">
                <a:solidFill>
                  <a:srgbClr val="BFBFBF"/>
                </a:solidFill>
                <a:latin typeface="Arial"/>
                <a:ea typeface="Arial"/>
                <a:cs typeface="Arial"/>
                <a:sym typeface="Arial"/>
              </a:rPr>
              <a:t>Welcher thermische Effekt wird am häufigsten eingesetzt?</a:t>
            </a:r>
            <a:endParaRPr dirty="0"/>
          </a:p>
          <a:p>
            <a:pPr marL="0" marR="0" lvl="0" indent="0" algn="l" rtl="0">
              <a:spcBef>
                <a:spcPts val="0"/>
              </a:spcBef>
              <a:spcAft>
                <a:spcPts val="0"/>
              </a:spcAft>
              <a:buNone/>
            </a:pPr>
            <a:r>
              <a:rPr lang="de-DE" sz="1400" dirty="0">
                <a:solidFill>
                  <a:srgbClr val="BFBFBF"/>
                </a:solidFill>
                <a:latin typeface="Arial"/>
                <a:ea typeface="Arial"/>
                <a:cs typeface="Arial"/>
                <a:sym typeface="Arial"/>
              </a:rPr>
              <a:t>Koagulation</a:t>
            </a:r>
            <a:endParaRPr dirty="0"/>
          </a:p>
        </p:txBody>
      </p:sp>
      <p:sp>
        <p:nvSpPr>
          <p:cNvPr id="391" name="Google Shape;391;p15"/>
          <p:cNvSpPr txBox="1"/>
          <p:nvPr/>
        </p:nvSpPr>
        <p:spPr>
          <a:xfrm>
            <a:off x="3429000" y="2867504"/>
            <a:ext cx="5334000" cy="3688189"/>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400" i="1">
                <a:solidFill>
                  <a:srgbClr val="0000FF"/>
                </a:solidFill>
                <a:latin typeface="Arial"/>
                <a:ea typeface="Arial"/>
                <a:cs typeface="Arial"/>
                <a:sym typeface="Arial"/>
              </a:rPr>
              <a:t>Was bedeutet es, wenn man sagt, dass Gewebe „koaguliert“ ist?</a:t>
            </a:r>
            <a:endParaRPr/>
          </a:p>
          <a:p>
            <a:pPr marL="0" marR="0" lvl="0" indent="0" algn="l" rtl="0">
              <a:spcBef>
                <a:spcPts val="0"/>
              </a:spcBef>
              <a:spcAft>
                <a:spcPts val="0"/>
              </a:spcAft>
              <a:buNone/>
            </a:pPr>
            <a:r>
              <a:rPr lang="de-DE" sz="1400">
                <a:solidFill>
                  <a:srgbClr val="0000FF"/>
                </a:solidFill>
                <a:latin typeface="Arial"/>
                <a:ea typeface="Arial"/>
                <a:cs typeface="Arial"/>
                <a:sym typeface="Arial"/>
              </a:rPr>
              <a:t>Es bedeutet, dass die Proteine denaturiert wurden</a:t>
            </a:r>
            <a:endParaRPr/>
          </a:p>
          <a:p>
            <a:pPr marL="0" marR="0" lvl="0" indent="0" algn="l" rtl="0">
              <a:spcBef>
                <a:spcPts val="0"/>
              </a:spcBef>
              <a:spcAft>
                <a:spcPts val="0"/>
              </a:spcAft>
              <a:buNone/>
            </a:pPr>
            <a:endParaRPr sz="1400">
              <a:solidFill>
                <a:srgbClr val="0000FF"/>
              </a:solidFill>
              <a:latin typeface="Arial"/>
              <a:ea typeface="Arial"/>
              <a:cs typeface="Arial"/>
              <a:sym typeface="Arial"/>
            </a:endParaRPr>
          </a:p>
          <a:p>
            <a:pPr marL="0" marR="0" lvl="0" indent="0" algn="l" rtl="0">
              <a:spcBef>
                <a:spcPts val="0"/>
              </a:spcBef>
              <a:spcAft>
                <a:spcPts val="0"/>
              </a:spcAft>
              <a:buNone/>
            </a:pPr>
            <a:r>
              <a:rPr lang="de-DE" sz="1400" i="1">
                <a:solidFill>
                  <a:srgbClr val="0000FF"/>
                </a:solidFill>
                <a:latin typeface="Arial"/>
                <a:ea typeface="Arial"/>
                <a:cs typeface="Arial"/>
                <a:sym typeface="Arial"/>
              </a:rPr>
              <a:t>OK, was bedeutet es, wenn man sagt, ein Protein sei „denaturiert“ worden?</a:t>
            </a:r>
            <a:endParaRPr sz="1400" i="1">
              <a:solidFill>
                <a:srgbClr val="FFCCFF"/>
              </a:solidFill>
              <a:latin typeface="Arial"/>
              <a:ea typeface="Arial"/>
              <a:cs typeface="Arial"/>
              <a:sym typeface="Arial"/>
            </a:endParaRPr>
          </a:p>
          <a:p>
            <a:pPr marL="0" marR="0" lvl="0" indent="0" algn="l" rtl="0">
              <a:spcBef>
                <a:spcPts val="0"/>
              </a:spcBef>
              <a:spcAft>
                <a:spcPts val="0"/>
              </a:spcAft>
              <a:buNone/>
            </a:pPr>
            <a:r>
              <a:rPr lang="de-DE" sz="1400">
                <a:solidFill>
                  <a:srgbClr val="FFCCFF"/>
                </a:solidFill>
                <a:latin typeface="Arial"/>
                <a:ea typeface="Arial"/>
                <a:cs typeface="Arial"/>
                <a:sym typeface="Arial"/>
              </a:rPr>
              <a:t>Es bedeutet, dass das Protein durch eine Art von einwirkender Belastung (in diesem Fall Wärme) aus seiner nativen Konformation herausgedrängt wurde. Da die Funktion eines Proteins untrennbar mit seiner Form verbunden ist, verhalten sich denaturierte Proteine nicht so wie in ihrer nativen Form.</a:t>
            </a:r>
            <a:endParaRPr/>
          </a:p>
          <a:p>
            <a:pPr marL="0" marR="0" lvl="0" indent="0" algn="l" rtl="0">
              <a:spcBef>
                <a:spcPts val="0"/>
              </a:spcBef>
              <a:spcAft>
                <a:spcPts val="0"/>
              </a:spcAft>
              <a:buNone/>
            </a:pPr>
            <a:endParaRPr sz="1400">
              <a:solidFill>
                <a:srgbClr val="FFCCFF"/>
              </a:solidFill>
              <a:latin typeface="Arial"/>
              <a:ea typeface="Arial"/>
              <a:cs typeface="Arial"/>
              <a:sym typeface="Arial"/>
            </a:endParaRPr>
          </a:p>
          <a:p>
            <a:pPr marL="0" marR="0" lvl="0" indent="0" algn="l" rtl="0">
              <a:spcBef>
                <a:spcPts val="0"/>
              </a:spcBef>
              <a:spcAft>
                <a:spcPts val="0"/>
              </a:spcAft>
              <a:buNone/>
            </a:pPr>
            <a:r>
              <a:rPr lang="de-DE" sz="1400" i="1">
                <a:solidFill>
                  <a:srgbClr val="FFCCFF"/>
                </a:solidFill>
                <a:latin typeface="Arial"/>
                <a:ea typeface="Arial"/>
                <a:cs typeface="Arial"/>
                <a:sym typeface="Arial"/>
              </a:rPr>
              <a:t>Können Sie ein Beispiel für die Denaturierung von Proteinen nennen?</a:t>
            </a:r>
            <a:endParaRPr/>
          </a:p>
          <a:p>
            <a:pPr marL="0" marR="0" lvl="0" indent="0" algn="l" rtl="0">
              <a:spcBef>
                <a:spcPts val="0"/>
              </a:spcBef>
              <a:spcAft>
                <a:spcPts val="0"/>
              </a:spcAft>
              <a:buNone/>
            </a:pPr>
            <a:r>
              <a:rPr lang="de-DE" sz="1400">
                <a:solidFill>
                  <a:srgbClr val="FFCCFF"/>
                </a:solidFill>
                <a:latin typeface="Arial"/>
                <a:ea typeface="Arial"/>
                <a:cs typeface="Arial"/>
                <a:sym typeface="Arial"/>
              </a:rPr>
              <a:t>Nehmen Sie Eiweiß. In seinem nativen Zustand ist es eine klare Flüssigkeit. Wenn jedoch ausreichend Wärme zugeführt wird, wird es zu einem weißen Feststoff. (Und wenn man ausreichend Salsa auf den weißen Feststoff gibt, wird es köstlich.)</a:t>
            </a:r>
            <a:endParaRPr/>
          </a:p>
        </p:txBody>
      </p:sp>
      <p:sp>
        <p:nvSpPr>
          <p:cNvPr id="392" name="Google Shape;392;p15"/>
          <p:cNvSpPr/>
          <p:nvPr/>
        </p:nvSpPr>
        <p:spPr>
          <a:xfrm>
            <a:off x="2008188" y="3314700"/>
            <a:ext cx="1458912" cy="4191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94" name="Google Shape;394;p15"/>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F</a:t>
            </a:r>
            <a:endParaRPr/>
          </a:p>
        </p:txBody>
      </p:sp>
      <p:sp>
        <p:nvSpPr>
          <p:cNvPr id="3" name="Google Shape;340;p12">
            <a:extLst>
              <a:ext uri="{FF2B5EF4-FFF2-40B4-BE49-F238E27FC236}">
                <a16:creationId xmlns:a16="http://schemas.microsoft.com/office/drawing/2014/main" id="{7E99A2A4-F883-8E44-F1E4-C4766A613619}"/>
              </a:ext>
            </a:extLst>
          </p:cNvPr>
          <p:cNvSpPr txBox="1"/>
          <p:nvPr/>
        </p:nvSpPr>
        <p:spPr>
          <a:xfrm>
            <a:off x="1568496" y="1001602"/>
            <a:ext cx="6113799" cy="639897"/>
          </a:xfrm>
          <a:prstGeom prst="rect">
            <a:avLst/>
          </a:prstGeom>
          <a:noFill/>
          <a:ln>
            <a:noFill/>
          </a:ln>
        </p:spPr>
        <p:txBody>
          <a:bodyPr spcFirstLastPara="1" wrap="square" lIns="25400" tIns="12700" rIns="25400" bIns="12700" anchor="t" anchorCtr="0">
            <a:noAutofit/>
          </a:bodyPr>
          <a:lstStyle/>
          <a:p>
            <a:pPr marL="0" marR="0" lvl="0" indent="0" algn="ctr" rtl="0">
              <a:spcBef>
                <a:spcPts val="0"/>
              </a:spcBef>
              <a:spcAft>
                <a:spcPts val="0"/>
              </a:spcAft>
              <a:buNone/>
            </a:pPr>
            <a:r>
              <a:rPr lang="de-DE" sz="2000" i="1" dirty="0">
                <a:solidFill>
                  <a:schemeClr val="dk1"/>
                </a:solidFill>
                <a:latin typeface="Arial"/>
                <a:ea typeface="Arial"/>
                <a:cs typeface="Arial"/>
                <a:sym typeface="Arial"/>
              </a:rPr>
              <a:t>Die fünf Arten der Laser-Gewebe-Wechselwirkung:</a:t>
            </a:r>
            <a:endParaRPr sz="2000" i="1" dirty="0">
              <a:solidFill>
                <a:schemeClr val="dk1"/>
              </a:solidFill>
              <a:latin typeface="Arial"/>
              <a:ea typeface="Arial"/>
              <a:cs typeface="Arial"/>
              <a:sym typeface="Arial"/>
            </a:endParaRPr>
          </a:p>
        </p:txBody>
      </p:sp>
      <p:sp>
        <p:nvSpPr>
          <p:cNvPr id="5" name="Google Shape;342;p12">
            <a:extLst>
              <a:ext uri="{FF2B5EF4-FFF2-40B4-BE49-F238E27FC236}">
                <a16:creationId xmlns:a16="http://schemas.microsoft.com/office/drawing/2014/main" id="{627272A3-9712-39E8-8A59-63BCE40F75BA}"/>
              </a:ext>
            </a:extLst>
          </p:cNvPr>
          <p:cNvSpPr txBox="1"/>
          <p:nvPr/>
        </p:nvSpPr>
        <p:spPr>
          <a:xfrm>
            <a:off x="2018216" y="240268"/>
            <a:ext cx="5117106" cy="579646"/>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dirty="0">
                <a:solidFill>
                  <a:schemeClr val="lt1"/>
                </a:solidFill>
                <a:latin typeface="Arial"/>
                <a:ea typeface="Arial"/>
                <a:cs typeface="Arial"/>
                <a:sym typeface="Arial"/>
              </a:rPr>
              <a:t>Linsen </a:t>
            </a:r>
            <a:r>
              <a:rPr lang="de-DE" sz="2000" i="1" dirty="0">
                <a:solidFill>
                  <a:schemeClr val="lt1"/>
                </a:solidFill>
                <a:latin typeface="Arial"/>
                <a:ea typeface="Arial"/>
                <a:cs typeface="Arial"/>
                <a:sym typeface="Arial"/>
              </a:rPr>
              <a:t>für </a:t>
            </a:r>
            <a:r>
              <a:rPr lang="de-DE" sz="2000" i="1" dirty="0">
                <a:solidFill>
                  <a:srgbClr val="0000FF"/>
                </a:solidFill>
                <a:latin typeface="Arial"/>
                <a:ea typeface="Arial"/>
                <a:cs typeface="Arial"/>
                <a:sym typeface="Arial"/>
              </a:rPr>
              <a:t>die </a:t>
            </a:r>
            <a:r>
              <a:rPr lang="de-DE" sz="2000" b="1" dirty="0">
                <a:solidFill>
                  <a:srgbClr val="0000FF"/>
                </a:solidFill>
                <a:latin typeface="Arial"/>
                <a:ea typeface="Arial"/>
                <a:cs typeface="Arial"/>
                <a:sym typeface="Arial"/>
              </a:rPr>
              <a:t>Laser</a:t>
            </a:r>
            <a:r>
              <a:rPr lang="de-DE" sz="2000" i="1" dirty="0">
                <a:solidFill>
                  <a:srgbClr val="0000FF"/>
                </a:solidFill>
                <a:latin typeface="Arial"/>
                <a:ea typeface="Arial"/>
                <a:cs typeface="Arial"/>
                <a:sym typeface="Arial"/>
              </a:rPr>
              <a:t>-</a:t>
            </a:r>
            <a:r>
              <a:rPr lang="de-DE" sz="2000" i="1" dirty="0" err="1">
                <a:solidFill>
                  <a:srgbClr val="0000FF"/>
                </a:solidFill>
                <a:latin typeface="Arial"/>
                <a:ea typeface="Arial"/>
                <a:cs typeface="Arial"/>
                <a:sym typeface="Arial"/>
              </a:rPr>
              <a:t>Photokoagulation</a:t>
            </a:r>
            <a:r>
              <a:rPr lang="de-DE" sz="2000" i="1" dirty="0">
                <a:solidFill>
                  <a:srgbClr val="0000FF"/>
                </a:solidFill>
                <a:latin typeface="Arial"/>
                <a:ea typeface="Arial"/>
                <a:cs typeface="Arial"/>
                <a:sym typeface="Arial"/>
              </a:rPr>
              <a:t> </a:t>
            </a:r>
            <a:r>
              <a:rPr lang="de-DE" sz="2000" i="1" dirty="0">
                <a:solidFill>
                  <a:schemeClr val="lt1"/>
                </a:solidFill>
                <a:latin typeface="Arial"/>
                <a:ea typeface="Arial"/>
                <a:cs typeface="Arial"/>
                <a:sym typeface="Arial"/>
              </a:rPr>
              <a:t>der Netzhaut</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1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de-DE" sz="1000">
                <a:solidFill>
                  <a:schemeClr val="dk1"/>
                </a:solidFill>
                <a:latin typeface="Arial"/>
                <a:ea typeface="Arial"/>
                <a:cs typeface="Arial"/>
                <a:sym typeface="Arial"/>
              </a:rPr>
              <a:t>16</a:t>
            </a:fld>
            <a:endParaRPr sz="1000">
              <a:solidFill>
                <a:schemeClr val="dk1"/>
              </a:solidFill>
              <a:latin typeface="Arial"/>
              <a:ea typeface="Arial"/>
              <a:cs typeface="Arial"/>
              <a:sym typeface="Arial"/>
            </a:endParaRPr>
          </a:p>
        </p:txBody>
      </p:sp>
      <p:sp>
        <p:nvSpPr>
          <p:cNvPr id="400" name="Google Shape;400;p16"/>
          <p:cNvSpPr txBox="1"/>
          <p:nvPr/>
        </p:nvSpPr>
        <p:spPr>
          <a:xfrm>
            <a:off x="419100" y="1782763"/>
            <a:ext cx="1095375"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chemisch</a:t>
            </a:r>
            <a:endParaRPr dirty="0"/>
          </a:p>
        </p:txBody>
      </p:sp>
      <p:sp>
        <p:nvSpPr>
          <p:cNvPr id="401" name="Google Shape;401;p16"/>
          <p:cNvSpPr txBox="1"/>
          <p:nvPr/>
        </p:nvSpPr>
        <p:spPr>
          <a:xfrm>
            <a:off x="2008188" y="1887538"/>
            <a:ext cx="1082675" cy="27186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de-DE" sz="1600" b="1">
                <a:solidFill>
                  <a:srgbClr val="0000FF"/>
                </a:solidFill>
                <a:latin typeface="Arial"/>
                <a:ea typeface="Arial"/>
                <a:cs typeface="Arial"/>
                <a:sym typeface="Arial"/>
              </a:rPr>
              <a:t>Thermisch</a:t>
            </a:r>
            <a:endParaRPr sz="1600" b="1">
              <a:solidFill>
                <a:schemeClr val="dk1"/>
              </a:solidFill>
              <a:latin typeface="Arial"/>
              <a:ea typeface="Arial"/>
              <a:cs typeface="Arial"/>
              <a:sym typeface="Arial"/>
            </a:endParaRPr>
          </a:p>
        </p:txBody>
      </p:sp>
      <p:sp>
        <p:nvSpPr>
          <p:cNvPr id="402" name="Google Shape;402;p16"/>
          <p:cNvSpPr txBox="1"/>
          <p:nvPr/>
        </p:nvSpPr>
        <p:spPr>
          <a:xfrm>
            <a:off x="3646488" y="1782763"/>
            <a:ext cx="993775" cy="512961"/>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a:solidFill>
                  <a:srgbClr val="BFBFBF"/>
                </a:solidFill>
                <a:latin typeface="Arial"/>
                <a:ea typeface="Arial"/>
                <a:cs typeface="Arial"/>
                <a:sym typeface="Arial"/>
              </a:rPr>
              <a:t>Photo-</a:t>
            </a:r>
            <a:endParaRPr/>
          </a:p>
          <a:p>
            <a:pPr marL="0" marR="0" lvl="0" indent="0" algn="ctr" rtl="0">
              <a:lnSpc>
                <a:spcPct val="118750"/>
              </a:lnSpc>
              <a:spcBef>
                <a:spcPts val="0"/>
              </a:spcBef>
              <a:spcAft>
                <a:spcPts val="0"/>
              </a:spcAft>
              <a:buNone/>
            </a:pPr>
            <a:r>
              <a:rPr lang="de-DE" sz="1600">
                <a:solidFill>
                  <a:srgbClr val="BFBFBF"/>
                </a:solidFill>
                <a:latin typeface="Arial"/>
                <a:ea typeface="Arial"/>
                <a:cs typeface="Arial"/>
                <a:sym typeface="Arial"/>
              </a:rPr>
              <a:t>Ablation</a:t>
            </a:r>
            <a:endParaRPr/>
          </a:p>
        </p:txBody>
      </p:sp>
      <p:sp>
        <p:nvSpPr>
          <p:cNvPr id="403" name="Google Shape;403;p16"/>
          <p:cNvSpPr txBox="1"/>
          <p:nvPr/>
        </p:nvSpPr>
        <p:spPr>
          <a:xfrm>
            <a:off x="5170488" y="1782763"/>
            <a:ext cx="1839912"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Plasmainduzierte</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Ablation</a:t>
            </a:r>
            <a:endParaRPr dirty="0"/>
          </a:p>
        </p:txBody>
      </p:sp>
      <p:sp>
        <p:nvSpPr>
          <p:cNvPr id="404" name="Google Shape;404;p16"/>
          <p:cNvSpPr txBox="1"/>
          <p:nvPr/>
        </p:nvSpPr>
        <p:spPr>
          <a:xfrm>
            <a:off x="7464425" y="1752600"/>
            <a:ext cx="1185863"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distruption</a:t>
            </a:r>
            <a:endParaRPr dirty="0"/>
          </a:p>
        </p:txBody>
      </p:sp>
      <p:sp>
        <p:nvSpPr>
          <p:cNvPr id="405" name="Google Shape;405;p16"/>
          <p:cNvSpPr txBox="1"/>
          <p:nvPr/>
        </p:nvSpPr>
        <p:spPr>
          <a:xfrm>
            <a:off x="7258050" y="2292350"/>
            <a:ext cx="1638300" cy="404854"/>
          </a:xfrm>
          <a:prstGeom prst="rect">
            <a:avLst/>
          </a:prstGeom>
          <a:noFill/>
          <a:ln>
            <a:noFill/>
          </a:ln>
        </p:spPr>
        <p:txBody>
          <a:bodyPr spcFirstLastPara="1" wrap="square" lIns="25400" tIns="12700" rIns="25400" bIns="12700" anchor="t" anchorCtr="0">
            <a:spAutoFit/>
          </a:bodyPr>
          <a:lstStyle/>
          <a:p>
            <a:pPr marL="0" marR="0" lvl="0" indent="0" algn="ctr" rtl="0">
              <a:lnSpc>
                <a:spcPct val="87500"/>
              </a:lnSpc>
              <a:spcBef>
                <a:spcPts val="0"/>
              </a:spcBef>
              <a:spcAft>
                <a:spcPts val="0"/>
              </a:spcAft>
              <a:buNone/>
            </a:pPr>
            <a:endParaRPr dirty="0"/>
          </a:p>
          <a:p>
            <a:pPr marL="0" marR="0" lvl="0" indent="0" algn="ctr" rtl="0">
              <a:lnSpc>
                <a:spcPct val="87500"/>
              </a:lnSpc>
              <a:spcBef>
                <a:spcPts val="0"/>
              </a:spcBef>
              <a:spcAft>
                <a:spcPts val="0"/>
              </a:spcAft>
              <a:buNone/>
            </a:pPr>
            <a:endParaRPr dirty="0"/>
          </a:p>
        </p:txBody>
      </p:sp>
      <p:sp>
        <p:nvSpPr>
          <p:cNvPr id="407" name="Google Shape;407;p16"/>
          <p:cNvSpPr txBox="1"/>
          <p:nvPr/>
        </p:nvSpPr>
        <p:spPr>
          <a:xfrm>
            <a:off x="1975058" y="2535732"/>
            <a:ext cx="5530850" cy="2395528"/>
          </a:xfrm>
          <a:prstGeom prst="rect">
            <a:avLst/>
          </a:prstGeom>
          <a:noFill/>
          <a:ln>
            <a:noFill/>
          </a:ln>
        </p:spPr>
        <p:txBody>
          <a:bodyPr spcFirstLastPara="1" wrap="square" lIns="25400" tIns="12700" rIns="25400" bIns="12700" anchor="t" anchorCtr="0">
            <a:spAutoFit/>
          </a:bodyPr>
          <a:lstStyle/>
          <a:p>
            <a:pPr lvl="0"/>
            <a:r>
              <a:rPr lang="de-DE" i="1" dirty="0">
                <a:solidFill>
                  <a:srgbClr val="BFBFBF"/>
                </a:solidFill>
              </a:rPr>
              <a:t>Thermische Effekte auf Gewebe bewegen sich auf einem Kontinuum. Welches sind die fünf Grade thermischer Effekte?</a:t>
            </a:r>
          </a:p>
          <a:p>
            <a:pPr marL="0" marR="0" lvl="0" indent="0" algn="l" rtl="0">
              <a:spcBef>
                <a:spcPts val="0"/>
              </a:spcBef>
              <a:spcAft>
                <a:spcPts val="0"/>
              </a:spcAft>
              <a:buNone/>
            </a:pPr>
            <a:endParaRPr lang="de-DE" sz="1400" dirty="0">
              <a:solidFill>
                <a:srgbClr val="BFBFBF"/>
              </a:solidFill>
              <a:latin typeface="Arial"/>
              <a:ea typeface="Arial"/>
              <a:cs typeface="Arial"/>
              <a:sym typeface="Arial"/>
            </a:endParaRPr>
          </a:p>
          <a:p>
            <a:pPr marL="0" marR="0" lvl="0" indent="0" algn="l" rtl="0">
              <a:spcBef>
                <a:spcPts val="0"/>
              </a:spcBef>
              <a:spcAft>
                <a:spcPts val="0"/>
              </a:spcAft>
              <a:buNone/>
            </a:pPr>
            <a:r>
              <a:rPr lang="de-DE" sz="1400" dirty="0">
                <a:solidFill>
                  <a:srgbClr val="BFBFBF"/>
                </a:solidFill>
                <a:latin typeface="Arial"/>
                <a:ea typeface="Arial"/>
                <a:cs typeface="Arial"/>
                <a:sym typeface="Arial"/>
              </a:rPr>
              <a:t>--Hyperthermie</a:t>
            </a:r>
            <a:endParaRPr dirty="0"/>
          </a:p>
          <a:p>
            <a:pPr marL="0" marR="0" lvl="0" indent="0" algn="l" rtl="0">
              <a:spcBef>
                <a:spcPts val="0"/>
              </a:spcBef>
              <a:spcAft>
                <a:spcPts val="0"/>
              </a:spcAft>
              <a:buNone/>
            </a:pPr>
            <a:r>
              <a:rPr lang="de-DE" sz="1400" b="1" dirty="0">
                <a:solidFill>
                  <a:srgbClr val="0000FF"/>
                </a:solidFill>
                <a:latin typeface="Arial"/>
                <a:ea typeface="Arial"/>
                <a:cs typeface="Arial"/>
                <a:sym typeface="Arial"/>
              </a:rPr>
              <a:t>--Koagulation</a:t>
            </a:r>
            <a:endParaRPr sz="1400" b="1" dirty="0">
              <a:solidFill>
                <a:srgbClr val="BFBFBF"/>
              </a:solidFill>
              <a:latin typeface="Arial"/>
              <a:ea typeface="Arial"/>
              <a:cs typeface="Arial"/>
              <a:sym typeface="Arial"/>
            </a:endParaRPr>
          </a:p>
          <a:p>
            <a:pPr marL="0" marR="0" lvl="0" indent="0" algn="l" rtl="0">
              <a:spcBef>
                <a:spcPts val="0"/>
              </a:spcBef>
              <a:spcAft>
                <a:spcPts val="0"/>
              </a:spcAft>
              <a:buNone/>
            </a:pPr>
            <a:r>
              <a:rPr lang="de-DE" sz="1400" dirty="0">
                <a:solidFill>
                  <a:srgbClr val="BFBFBF"/>
                </a:solidFill>
                <a:latin typeface="Arial"/>
                <a:ea typeface="Arial"/>
                <a:cs typeface="Arial"/>
                <a:sym typeface="Arial"/>
              </a:rPr>
              <a:t>--Verdampfung</a:t>
            </a:r>
            <a:endParaRPr dirty="0"/>
          </a:p>
          <a:p>
            <a:pPr marL="0" marR="0" lvl="0" indent="0" algn="l" rtl="0">
              <a:spcBef>
                <a:spcPts val="0"/>
              </a:spcBef>
              <a:spcAft>
                <a:spcPts val="0"/>
              </a:spcAft>
              <a:buNone/>
            </a:pPr>
            <a:r>
              <a:rPr lang="de-DE" sz="1400" dirty="0">
                <a:solidFill>
                  <a:srgbClr val="BFBFBF"/>
                </a:solidFill>
                <a:latin typeface="Arial"/>
                <a:ea typeface="Arial"/>
                <a:cs typeface="Arial"/>
                <a:sym typeface="Arial"/>
              </a:rPr>
              <a:t>--</a:t>
            </a:r>
            <a:r>
              <a:rPr lang="de-DE" sz="1400" dirty="0" err="1">
                <a:solidFill>
                  <a:srgbClr val="BFBFBF"/>
                </a:solidFill>
                <a:latin typeface="Arial"/>
                <a:ea typeface="Arial"/>
                <a:cs typeface="Arial"/>
                <a:sym typeface="Arial"/>
              </a:rPr>
              <a:t>Karbonisierung</a:t>
            </a:r>
            <a:endParaRPr dirty="0"/>
          </a:p>
          <a:p>
            <a:pPr marL="0" marR="0" lvl="0" indent="0" algn="l" rtl="0">
              <a:spcBef>
                <a:spcPts val="0"/>
              </a:spcBef>
              <a:spcAft>
                <a:spcPts val="0"/>
              </a:spcAft>
              <a:buNone/>
            </a:pPr>
            <a:r>
              <a:rPr lang="de-DE" sz="1400" dirty="0">
                <a:solidFill>
                  <a:srgbClr val="BFBFBF"/>
                </a:solidFill>
                <a:latin typeface="Arial"/>
                <a:ea typeface="Arial"/>
                <a:cs typeface="Arial"/>
                <a:sym typeface="Arial"/>
              </a:rPr>
              <a:t>--Schmelzen</a:t>
            </a:r>
            <a:endParaRPr dirty="0"/>
          </a:p>
          <a:p>
            <a:pPr marL="0" marR="0" lvl="0" indent="0" algn="l" rtl="0">
              <a:spcBef>
                <a:spcPts val="0"/>
              </a:spcBef>
              <a:spcAft>
                <a:spcPts val="0"/>
              </a:spcAft>
              <a:buNone/>
            </a:pPr>
            <a:endParaRPr sz="1400" dirty="0">
              <a:solidFill>
                <a:srgbClr val="BFBFBF"/>
              </a:solidFill>
              <a:latin typeface="Arial"/>
              <a:ea typeface="Arial"/>
              <a:cs typeface="Arial"/>
              <a:sym typeface="Arial"/>
            </a:endParaRPr>
          </a:p>
          <a:p>
            <a:pPr marL="0" marR="0" lvl="0" indent="0" algn="l" rtl="0">
              <a:spcBef>
                <a:spcPts val="0"/>
              </a:spcBef>
              <a:spcAft>
                <a:spcPts val="0"/>
              </a:spcAft>
              <a:buNone/>
            </a:pPr>
            <a:r>
              <a:rPr lang="de-DE" sz="1400" i="1" dirty="0">
                <a:solidFill>
                  <a:srgbClr val="BFBFBF"/>
                </a:solidFill>
                <a:latin typeface="Arial"/>
                <a:ea typeface="Arial"/>
                <a:cs typeface="Arial"/>
                <a:sym typeface="Arial"/>
              </a:rPr>
              <a:t>Welcher thermische Effekt wird am häufigsten eingesetzt?</a:t>
            </a:r>
            <a:endParaRPr dirty="0"/>
          </a:p>
          <a:p>
            <a:pPr marL="0" marR="0" lvl="0" indent="0" algn="l" rtl="0">
              <a:spcBef>
                <a:spcPts val="0"/>
              </a:spcBef>
              <a:spcAft>
                <a:spcPts val="0"/>
              </a:spcAft>
              <a:buNone/>
            </a:pPr>
            <a:r>
              <a:rPr lang="de-DE" sz="1400" dirty="0">
                <a:solidFill>
                  <a:srgbClr val="BFBFBF"/>
                </a:solidFill>
                <a:latin typeface="Arial"/>
                <a:ea typeface="Arial"/>
                <a:cs typeface="Arial"/>
                <a:sym typeface="Arial"/>
              </a:rPr>
              <a:t>Koagulation</a:t>
            </a:r>
            <a:endParaRPr dirty="0"/>
          </a:p>
        </p:txBody>
      </p:sp>
      <p:sp>
        <p:nvSpPr>
          <p:cNvPr id="408" name="Google Shape;408;p16"/>
          <p:cNvSpPr txBox="1"/>
          <p:nvPr/>
        </p:nvSpPr>
        <p:spPr>
          <a:xfrm>
            <a:off x="3429000" y="2867504"/>
            <a:ext cx="5334000" cy="3688189"/>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400" i="1" dirty="0">
                <a:solidFill>
                  <a:srgbClr val="0000FF"/>
                </a:solidFill>
                <a:latin typeface="Arial"/>
                <a:ea typeface="Arial"/>
                <a:cs typeface="Arial"/>
                <a:sym typeface="Arial"/>
              </a:rPr>
              <a:t>Was bedeutet es, wenn man sagt, dass Gewebe „koaguliert“ ist?</a:t>
            </a:r>
            <a:endParaRPr dirty="0"/>
          </a:p>
          <a:p>
            <a:pPr marL="0" marR="0" lvl="0" indent="0" algn="l" rtl="0">
              <a:spcBef>
                <a:spcPts val="0"/>
              </a:spcBef>
              <a:spcAft>
                <a:spcPts val="0"/>
              </a:spcAft>
              <a:buNone/>
            </a:pPr>
            <a:r>
              <a:rPr lang="de-DE" sz="1400" dirty="0">
                <a:solidFill>
                  <a:srgbClr val="0000FF"/>
                </a:solidFill>
                <a:latin typeface="Arial"/>
                <a:ea typeface="Arial"/>
                <a:cs typeface="Arial"/>
                <a:sym typeface="Arial"/>
              </a:rPr>
              <a:t>Es bedeutet, dass die Proteine denaturiert wurden</a:t>
            </a:r>
            <a:endParaRPr dirty="0"/>
          </a:p>
          <a:p>
            <a:pPr marL="0" marR="0" lvl="0" indent="0" algn="l" rtl="0">
              <a:spcBef>
                <a:spcPts val="0"/>
              </a:spcBef>
              <a:spcAft>
                <a:spcPts val="0"/>
              </a:spcAft>
              <a:buNone/>
            </a:pPr>
            <a:endParaRPr sz="1400" dirty="0">
              <a:solidFill>
                <a:srgbClr val="0000FF"/>
              </a:solidFill>
              <a:latin typeface="Arial"/>
              <a:ea typeface="Arial"/>
              <a:cs typeface="Arial"/>
              <a:sym typeface="Arial"/>
            </a:endParaRPr>
          </a:p>
          <a:p>
            <a:pPr marL="0" marR="0" lvl="0" indent="0" algn="l" rtl="0">
              <a:spcBef>
                <a:spcPts val="0"/>
              </a:spcBef>
              <a:spcAft>
                <a:spcPts val="0"/>
              </a:spcAft>
              <a:buNone/>
            </a:pPr>
            <a:r>
              <a:rPr lang="de-DE" sz="1400" i="1" dirty="0">
                <a:solidFill>
                  <a:srgbClr val="0000FF"/>
                </a:solidFill>
                <a:latin typeface="Arial"/>
                <a:ea typeface="Arial"/>
                <a:cs typeface="Arial"/>
                <a:sym typeface="Arial"/>
              </a:rPr>
              <a:t>OK, was bedeutet es, wenn man sagt, ein Protein sei „denaturiert“ worden?</a:t>
            </a:r>
            <a:endParaRPr dirty="0"/>
          </a:p>
          <a:p>
            <a:pPr marL="0" marR="0" lvl="0" indent="0" algn="l" rtl="0">
              <a:spcBef>
                <a:spcPts val="0"/>
              </a:spcBef>
              <a:spcAft>
                <a:spcPts val="0"/>
              </a:spcAft>
              <a:buNone/>
            </a:pPr>
            <a:r>
              <a:rPr lang="de-DE" sz="1400" dirty="0">
                <a:solidFill>
                  <a:srgbClr val="0000FF"/>
                </a:solidFill>
                <a:latin typeface="Arial"/>
                <a:ea typeface="Arial"/>
                <a:cs typeface="Arial"/>
                <a:sym typeface="Arial"/>
              </a:rPr>
              <a:t>Es bedeutet, dass das Protein durch eine Art von einwirkender Belastung (in diesem Fall Wärme) aus seiner nativen </a:t>
            </a:r>
            <a:r>
              <a:rPr lang="de-DE" sz="1400" dirty="0" err="1">
                <a:solidFill>
                  <a:srgbClr val="0000FF"/>
                </a:solidFill>
                <a:latin typeface="Arial"/>
                <a:ea typeface="Arial"/>
                <a:cs typeface="Arial"/>
                <a:sym typeface="Arial"/>
              </a:rPr>
              <a:t>Konformation</a:t>
            </a:r>
            <a:r>
              <a:rPr lang="de-DE" sz="1400" dirty="0">
                <a:solidFill>
                  <a:srgbClr val="0000FF"/>
                </a:solidFill>
                <a:latin typeface="Arial"/>
                <a:ea typeface="Arial"/>
                <a:cs typeface="Arial"/>
                <a:sym typeface="Arial"/>
              </a:rPr>
              <a:t> herausgedrängt wurde. Da die Funktion eines Proteins untrennbar mit seiner Form verbunden ist, verhalten sich denaturierte Proteine nicht so wie in ihrer nativen Form.</a:t>
            </a:r>
            <a:endParaRPr dirty="0"/>
          </a:p>
          <a:p>
            <a:pPr marL="0" marR="0" lvl="0" indent="0" algn="l" rtl="0">
              <a:spcBef>
                <a:spcPts val="0"/>
              </a:spcBef>
              <a:spcAft>
                <a:spcPts val="0"/>
              </a:spcAft>
              <a:buNone/>
            </a:pPr>
            <a:endParaRPr sz="1400" dirty="0">
              <a:solidFill>
                <a:srgbClr val="FFCCFF"/>
              </a:solidFill>
              <a:latin typeface="Arial"/>
              <a:ea typeface="Arial"/>
              <a:cs typeface="Arial"/>
              <a:sym typeface="Arial"/>
            </a:endParaRPr>
          </a:p>
          <a:p>
            <a:pPr marL="0" marR="0" lvl="0" indent="0" algn="l" rtl="0">
              <a:spcBef>
                <a:spcPts val="0"/>
              </a:spcBef>
              <a:spcAft>
                <a:spcPts val="0"/>
              </a:spcAft>
              <a:buNone/>
            </a:pPr>
            <a:r>
              <a:rPr lang="de-DE" sz="1400" i="1" dirty="0">
                <a:solidFill>
                  <a:srgbClr val="FFCCFF"/>
                </a:solidFill>
                <a:latin typeface="Arial"/>
                <a:ea typeface="Arial"/>
                <a:cs typeface="Arial"/>
                <a:sym typeface="Arial"/>
              </a:rPr>
              <a:t>Können Sie ein Beispiel für die Denaturierung von Proteinen nennen?</a:t>
            </a:r>
            <a:endParaRPr dirty="0"/>
          </a:p>
          <a:p>
            <a:pPr marL="0" marR="0" lvl="0" indent="0" algn="l" rtl="0">
              <a:spcBef>
                <a:spcPts val="0"/>
              </a:spcBef>
              <a:spcAft>
                <a:spcPts val="0"/>
              </a:spcAft>
              <a:buNone/>
            </a:pPr>
            <a:r>
              <a:rPr lang="de-DE" sz="1400" dirty="0">
                <a:solidFill>
                  <a:srgbClr val="FFCCFF"/>
                </a:solidFill>
                <a:latin typeface="Arial"/>
                <a:ea typeface="Arial"/>
                <a:cs typeface="Arial"/>
                <a:sym typeface="Arial"/>
              </a:rPr>
              <a:t>Nehmen Sie Eiweiß. In seinem nativen Zustand ist es eine klare Flüssigkeit. Wenn jedoch ausreichend Wärme zugeführt wird, wird es zu einem weißen Feststoff. (Und wenn man ausreichend Salsa auf den weißen Feststoff gibt, wird es köstlich.)</a:t>
            </a:r>
            <a:endParaRPr dirty="0"/>
          </a:p>
        </p:txBody>
      </p:sp>
      <p:sp>
        <p:nvSpPr>
          <p:cNvPr id="409" name="Google Shape;409;p16"/>
          <p:cNvSpPr/>
          <p:nvPr/>
        </p:nvSpPr>
        <p:spPr>
          <a:xfrm>
            <a:off x="2008188" y="3314700"/>
            <a:ext cx="1458912" cy="4191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11" name="Google Shape;411;p16"/>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A</a:t>
            </a:r>
            <a:endParaRPr/>
          </a:p>
        </p:txBody>
      </p:sp>
      <p:sp>
        <p:nvSpPr>
          <p:cNvPr id="3" name="Google Shape;340;p12">
            <a:extLst>
              <a:ext uri="{FF2B5EF4-FFF2-40B4-BE49-F238E27FC236}">
                <a16:creationId xmlns:a16="http://schemas.microsoft.com/office/drawing/2014/main" id="{D74F6959-7E76-C65D-0820-650CAE5C39DD}"/>
              </a:ext>
            </a:extLst>
          </p:cNvPr>
          <p:cNvSpPr txBox="1"/>
          <p:nvPr/>
        </p:nvSpPr>
        <p:spPr>
          <a:xfrm>
            <a:off x="1568496" y="1001602"/>
            <a:ext cx="6113799" cy="639897"/>
          </a:xfrm>
          <a:prstGeom prst="rect">
            <a:avLst/>
          </a:prstGeom>
          <a:noFill/>
          <a:ln>
            <a:noFill/>
          </a:ln>
        </p:spPr>
        <p:txBody>
          <a:bodyPr spcFirstLastPara="1" wrap="square" lIns="25400" tIns="12700" rIns="25400" bIns="12700" anchor="t" anchorCtr="0">
            <a:noAutofit/>
          </a:bodyPr>
          <a:lstStyle/>
          <a:p>
            <a:pPr marL="0" marR="0" lvl="0" indent="0" algn="ctr" rtl="0">
              <a:spcBef>
                <a:spcPts val="0"/>
              </a:spcBef>
              <a:spcAft>
                <a:spcPts val="0"/>
              </a:spcAft>
              <a:buNone/>
            </a:pPr>
            <a:r>
              <a:rPr lang="de-DE" sz="2000" i="1" dirty="0">
                <a:solidFill>
                  <a:schemeClr val="dk1"/>
                </a:solidFill>
                <a:latin typeface="Arial"/>
                <a:ea typeface="Arial"/>
                <a:cs typeface="Arial"/>
                <a:sym typeface="Arial"/>
              </a:rPr>
              <a:t>Die fünf Arten der Laser-Gewebe-Wechselwirkung:</a:t>
            </a:r>
            <a:endParaRPr sz="2000" i="1" dirty="0">
              <a:solidFill>
                <a:schemeClr val="dk1"/>
              </a:solidFill>
              <a:latin typeface="Arial"/>
              <a:ea typeface="Arial"/>
              <a:cs typeface="Arial"/>
              <a:sym typeface="Arial"/>
            </a:endParaRPr>
          </a:p>
        </p:txBody>
      </p:sp>
      <p:sp>
        <p:nvSpPr>
          <p:cNvPr id="5" name="Google Shape;342;p12">
            <a:extLst>
              <a:ext uri="{FF2B5EF4-FFF2-40B4-BE49-F238E27FC236}">
                <a16:creationId xmlns:a16="http://schemas.microsoft.com/office/drawing/2014/main" id="{90EC00C6-BBC1-73AC-7C0A-08FD612C5114}"/>
              </a:ext>
            </a:extLst>
          </p:cNvPr>
          <p:cNvSpPr txBox="1"/>
          <p:nvPr/>
        </p:nvSpPr>
        <p:spPr>
          <a:xfrm>
            <a:off x="2018216" y="240268"/>
            <a:ext cx="5117106" cy="579646"/>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dirty="0">
                <a:solidFill>
                  <a:schemeClr val="lt1"/>
                </a:solidFill>
                <a:latin typeface="Arial"/>
                <a:ea typeface="Arial"/>
                <a:cs typeface="Arial"/>
                <a:sym typeface="Arial"/>
              </a:rPr>
              <a:t>Linsen </a:t>
            </a:r>
            <a:r>
              <a:rPr lang="de-DE" sz="2000" i="1" dirty="0">
                <a:solidFill>
                  <a:schemeClr val="lt1"/>
                </a:solidFill>
                <a:latin typeface="Arial"/>
                <a:ea typeface="Arial"/>
                <a:cs typeface="Arial"/>
                <a:sym typeface="Arial"/>
              </a:rPr>
              <a:t>für </a:t>
            </a:r>
            <a:r>
              <a:rPr lang="de-DE" sz="2000" i="1" dirty="0">
                <a:solidFill>
                  <a:srgbClr val="0000FF"/>
                </a:solidFill>
                <a:latin typeface="Arial"/>
                <a:ea typeface="Arial"/>
                <a:cs typeface="Arial"/>
                <a:sym typeface="Arial"/>
              </a:rPr>
              <a:t>die </a:t>
            </a:r>
            <a:r>
              <a:rPr lang="de-DE" sz="2000" b="1" dirty="0">
                <a:solidFill>
                  <a:srgbClr val="0000FF"/>
                </a:solidFill>
                <a:latin typeface="Arial"/>
                <a:ea typeface="Arial"/>
                <a:cs typeface="Arial"/>
                <a:sym typeface="Arial"/>
              </a:rPr>
              <a:t>Laser</a:t>
            </a:r>
            <a:r>
              <a:rPr lang="de-DE" sz="2000" i="1" dirty="0">
                <a:solidFill>
                  <a:srgbClr val="0000FF"/>
                </a:solidFill>
                <a:latin typeface="Arial"/>
                <a:ea typeface="Arial"/>
                <a:cs typeface="Arial"/>
                <a:sym typeface="Arial"/>
              </a:rPr>
              <a:t>-</a:t>
            </a:r>
            <a:r>
              <a:rPr lang="de-DE" sz="2000" i="1" dirty="0" err="1">
                <a:solidFill>
                  <a:srgbClr val="0000FF"/>
                </a:solidFill>
                <a:latin typeface="Arial"/>
                <a:ea typeface="Arial"/>
                <a:cs typeface="Arial"/>
                <a:sym typeface="Arial"/>
              </a:rPr>
              <a:t>Photokoagulation</a:t>
            </a:r>
            <a:r>
              <a:rPr lang="de-DE" sz="2000" i="1" dirty="0">
                <a:solidFill>
                  <a:srgbClr val="0000FF"/>
                </a:solidFill>
                <a:latin typeface="Arial"/>
                <a:ea typeface="Arial"/>
                <a:cs typeface="Arial"/>
                <a:sym typeface="Arial"/>
              </a:rPr>
              <a:t> </a:t>
            </a:r>
            <a:r>
              <a:rPr lang="de-DE" sz="2000" i="1" dirty="0">
                <a:solidFill>
                  <a:schemeClr val="lt1"/>
                </a:solidFill>
                <a:latin typeface="Arial"/>
                <a:ea typeface="Arial"/>
                <a:cs typeface="Arial"/>
                <a:sym typeface="Arial"/>
              </a:rPr>
              <a:t>der Netzhaut</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1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de-DE" sz="1000">
                <a:solidFill>
                  <a:schemeClr val="dk1"/>
                </a:solidFill>
                <a:latin typeface="Arial"/>
                <a:ea typeface="Arial"/>
                <a:cs typeface="Arial"/>
                <a:sym typeface="Arial"/>
              </a:rPr>
              <a:t>17</a:t>
            </a:fld>
            <a:endParaRPr sz="1000">
              <a:solidFill>
                <a:schemeClr val="dk1"/>
              </a:solidFill>
              <a:latin typeface="Arial"/>
              <a:ea typeface="Arial"/>
              <a:cs typeface="Arial"/>
              <a:sym typeface="Arial"/>
            </a:endParaRPr>
          </a:p>
        </p:txBody>
      </p:sp>
      <p:sp>
        <p:nvSpPr>
          <p:cNvPr id="417" name="Google Shape;417;p17"/>
          <p:cNvSpPr txBox="1"/>
          <p:nvPr/>
        </p:nvSpPr>
        <p:spPr>
          <a:xfrm>
            <a:off x="419100" y="1782763"/>
            <a:ext cx="1095375"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chemisch</a:t>
            </a:r>
            <a:endParaRPr dirty="0"/>
          </a:p>
        </p:txBody>
      </p:sp>
      <p:sp>
        <p:nvSpPr>
          <p:cNvPr id="418" name="Google Shape;418;p17"/>
          <p:cNvSpPr txBox="1"/>
          <p:nvPr/>
        </p:nvSpPr>
        <p:spPr>
          <a:xfrm>
            <a:off x="2008188" y="1887538"/>
            <a:ext cx="1082675" cy="27186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de-DE" sz="1600" b="1">
                <a:solidFill>
                  <a:srgbClr val="0000FF"/>
                </a:solidFill>
                <a:latin typeface="Arial"/>
                <a:ea typeface="Arial"/>
                <a:cs typeface="Arial"/>
                <a:sym typeface="Arial"/>
              </a:rPr>
              <a:t>Thermisch</a:t>
            </a:r>
            <a:endParaRPr sz="1600" b="1">
              <a:solidFill>
                <a:schemeClr val="dk1"/>
              </a:solidFill>
              <a:latin typeface="Arial"/>
              <a:ea typeface="Arial"/>
              <a:cs typeface="Arial"/>
              <a:sym typeface="Arial"/>
            </a:endParaRPr>
          </a:p>
        </p:txBody>
      </p:sp>
      <p:sp>
        <p:nvSpPr>
          <p:cNvPr id="419" name="Google Shape;419;p17"/>
          <p:cNvSpPr txBox="1"/>
          <p:nvPr/>
        </p:nvSpPr>
        <p:spPr>
          <a:xfrm>
            <a:off x="3646488" y="1782763"/>
            <a:ext cx="993775" cy="512961"/>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a:solidFill>
                  <a:srgbClr val="BFBFBF"/>
                </a:solidFill>
                <a:latin typeface="Arial"/>
                <a:ea typeface="Arial"/>
                <a:cs typeface="Arial"/>
                <a:sym typeface="Arial"/>
              </a:rPr>
              <a:t>Photo-</a:t>
            </a:r>
            <a:endParaRPr/>
          </a:p>
          <a:p>
            <a:pPr marL="0" marR="0" lvl="0" indent="0" algn="ctr" rtl="0">
              <a:lnSpc>
                <a:spcPct val="118750"/>
              </a:lnSpc>
              <a:spcBef>
                <a:spcPts val="0"/>
              </a:spcBef>
              <a:spcAft>
                <a:spcPts val="0"/>
              </a:spcAft>
              <a:buNone/>
            </a:pPr>
            <a:r>
              <a:rPr lang="de-DE" sz="1600">
                <a:solidFill>
                  <a:srgbClr val="BFBFBF"/>
                </a:solidFill>
                <a:latin typeface="Arial"/>
                <a:ea typeface="Arial"/>
                <a:cs typeface="Arial"/>
                <a:sym typeface="Arial"/>
              </a:rPr>
              <a:t>Ablation</a:t>
            </a:r>
            <a:endParaRPr/>
          </a:p>
        </p:txBody>
      </p:sp>
      <p:sp>
        <p:nvSpPr>
          <p:cNvPr id="420" name="Google Shape;420;p17"/>
          <p:cNvSpPr txBox="1"/>
          <p:nvPr/>
        </p:nvSpPr>
        <p:spPr>
          <a:xfrm>
            <a:off x="5170488" y="1782763"/>
            <a:ext cx="1839912"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Plasmainduzierte</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Ablation</a:t>
            </a:r>
            <a:endParaRPr dirty="0"/>
          </a:p>
        </p:txBody>
      </p:sp>
      <p:sp>
        <p:nvSpPr>
          <p:cNvPr id="421" name="Google Shape;421;p17"/>
          <p:cNvSpPr txBox="1"/>
          <p:nvPr/>
        </p:nvSpPr>
        <p:spPr>
          <a:xfrm>
            <a:off x="7464425" y="1752600"/>
            <a:ext cx="1185863"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distruption</a:t>
            </a:r>
            <a:endParaRPr dirty="0"/>
          </a:p>
        </p:txBody>
      </p:sp>
      <p:sp>
        <p:nvSpPr>
          <p:cNvPr id="422" name="Google Shape;422;p17"/>
          <p:cNvSpPr txBox="1"/>
          <p:nvPr/>
        </p:nvSpPr>
        <p:spPr>
          <a:xfrm>
            <a:off x="7258050" y="2292350"/>
            <a:ext cx="1638300" cy="404854"/>
          </a:xfrm>
          <a:prstGeom prst="rect">
            <a:avLst/>
          </a:prstGeom>
          <a:noFill/>
          <a:ln>
            <a:noFill/>
          </a:ln>
        </p:spPr>
        <p:txBody>
          <a:bodyPr spcFirstLastPara="1" wrap="square" lIns="25400" tIns="12700" rIns="25400" bIns="12700" anchor="t" anchorCtr="0">
            <a:spAutoFit/>
          </a:bodyPr>
          <a:lstStyle/>
          <a:p>
            <a:pPr marL="0" marR="0" lvl="0" indent="0" algn="ctr" rtl="0">
              <a:lnSpc>
                <a:spcPct val="87500"/>
              </a:lnSpc>
              <a:spcBef>
                <a:spcPts val="0"/>
              </a:spcBef>
              <a:spcAft>
                <a:spcPts val="0"/>
              </a:spcAft>
              <a:buNone/>
            </a:pPr>
            <a:endParaRPr dirty="0"/>
          </a:p>
          <a:p>
            <a:pPr marL="0" marR="0" lvl="0" indent="0" algn="ctr" rtl="0">
              <a:lnSpc>
                <a:spcPct val="87500"/>
              </a:lnSpc>
              <a:spcBef>
                <a:spcPts val="0"/>
              </a:spcBef>
              <a:spcAft>
                <a:spcPts val="0"/>
              </a:spcAft>
              <a:buNone/>
            </a:pPr>
            <a:endParaRPr dirty="0"/>
          </a:p>
        </p:txBody>
      </p:sp>
      <p:sp>
        <p:nvSpPr>
          <p:cNvPr id="424" name="Google Shape;424;p17"/>
          <p:cNvSpPr txBox="1"/>
          <p:nvPr/>
        </p:nvSpPr>
        <p:spPr>
          <a:xfrm>
            <a:off x="1975058" y="2535732"/>
            <a:ext cx="5530850" cy="2395528"/>
          </a:xfrm>
          <a:prstGeom prst="rect">
            <a:avLst/>
          </a:prstGeom>
          <a:noFill/>
          <a:ln>
            <a:noFill/>
          </a:ln>
        </p:spPr>
        <p:txBody>
          <a:bodyPr spcFirstLastPara="1" wrap="square" lIns="25400" tIns="12700" rIns="25400" bIns="12700" anchor="t" anchorCtr="0">
            <a:spAutoFit/>
          </a:bodyPr>
          <a:lstStyle/>
          <a:p>
            <a:pPr lvl="0"/>
            <a:r>
              <a:rPr lang="de-DE" i="1" dirty="0">
                <a:solidFill>
                  <a:srgbClr val="BFBFBF"/>
                </a:solidFill>
              </a:rPr>
              <a:t>Thermische Effekte auf Gewebe bewegen sich auf einem Kontinuum. Welches sind die fünf Grade thermischer Effekte?</a:t>
            </a:r>
          </a:p>
          <a:p>
            <a:pPr marL="0" marR="0" lvl="0" indent="0" algn="l" rtl="0">
              <a:spcBef>
                <a:spcPts val="0"/>
              </a:spcBef>
              <a:spcAft>
                <a:spcPts val="0"/>
              </a:spcAft>
              <a:buNone/>
            </a:pPr>
            <a:endParaRPr lang="de-DE" sz="1400" dirty="0">
              <a:solidFill>
                <a:srgbClr val="BFBFBF"/>
              </a:solidFill>
              <a:latin typeface="Arial"/>
              <a:ea typeface="Arial"/>
              <a:cs typeface="Arial"/>
              <a:sym typeface="Arial"/>
            </a:endParaRPr>
          </a:p>
          <a:p>
            <a:pPr marL="0" marR="0" lvl="0" indent="0" algn="l" rtl="0">
              <a:spcBef>
                <a:spcPts val="0"/>
              </a:spcBef>
              <a:spcAft>
                <a:spcPts val="0"/>
              </a:spcAft>
              <a:buNone/>
            </a:pPr>
            <a:r>
              <a:rPr lang="de-DE" sz="1400" dirty="0">
                <a:solidFill>
                  <a:srgbClr val="BFBFBF"/>
                </a:solidFill>
                <a:latin typeface="Arial"/>
                <a:ea typeface="Arial"/>
                <a:cs typeface="Arial"/>
                <a:sym typeface="Arial"/>
              </a:rPr>
              <a:t>--Hyperthermie</a:t>
            </a:r>
            <a:endParaRPr dirty="0"/>
          </a:p>
          <a:p>
            <a:pPr marL="0" marR="0" lvl="0" indent="0" algn="l" rtl="0">
              <a:spcBef>
                <a:spcPts val="0"/>
              </a:spcBef>
              <a:spcAft>
                <a:spcPts val="0"/>
              </a:spcAft>
              <a:buNone/>
            </a:pPr>
            <a:r>
              <a:rPr lang="de-DE" sz="1400" b="1" dirty="0">
                <a:solidFill>
                  <a:srgbClr val="0000FF"/>
                </a:solidFill>
                <a:latin typeface="Arial"/>
                <a:ea typeface="Arial"/>
                <a:cs typeface="Arial"/>
                <a:sym typeface="Arial"/>
              </a:rPr>
              <a:t>--Koagulation</a:t>
            </a:r>
            <a:endParaRPr sz="1400" b="1" dirty="0">
              <a:solidFill>
                <a:srgbClr val="BFBFBF"/>
              </a:solidFill>
              <a:latin typeface="Arial"/>
              <a:ea typeface="Arial"/>
              <a:cs typeface="Arial"/>
              <a:sym typeface="Arial"/>
            </a:endParaRPr>
          </a:p>
          <a:p>
            <a:pPr marL="0" marR="0" lvl="0" indent="0" algn="l" rtl="0">
              <a:spcBef>
                <a:spcPts val="0"/>
              </a:spcBef>
              <a:spcAft>
                <a:spcPts val="0"/>
              </a:spcAft>
              <a:buNone/>
            </a:pPr>
            <a:r>
              <a:rPr lang="de-DE" sz="1400" dirty="0">
                <a:solidFill>
                  <a:srgbClr val="BFBFBF"/>
                </a:solidFill>
                <a:latin typeface="Arial"/>
                <a:ea typeface="Arial"/>
                <a:cs typeface="Arial"/>
                <a:sym typeface="Arial"/>
              </a:rPr>
              <a:t>--Verdampfung</a:t>
            </a:r>
            <a:endParaRPr dirty="0"/>
          </a:p>
          <a:p>
            <a:pPr marL="0" marR="0" lvl="0" indent="0" algn="l" rtl="0">
              <a:spcBef>
                <a:spcPts val="0"/>
              </a:spcBef>
              <a:spcAft>
                <a:spcPts val="0"/>
              </a:spcAft>
              <a:buNone/>
            </a:pPr>
            <a:r>
              <a:rPr lang="de-DE" sz="1400" dirty="0">
                <a:solidFill>
                  <a:srgbClr val="BFBFBF"/>
                </a:solidFill>
                <a:latin typeface="Arial"/>
                <a:ea typeface="Arial"/>
                <a:cs typeface="Arial"/>
                <a:sym typeface="Arial"/>
              </a:rPr>
              <a:t>--</a:t>
            </a:r>
            <a:r>
              <a:rPr lang="de-DE" sz="1400" dirty="0" err="1">
                <a:solidFill>
                  <a:srgbClr val="BFBFBF"/>
                </a:solidFill>
                <a:latin typeface="Arial"/>
                <a:ea typeface="Arial"/>
                <a:cs typeface="Arial"/>
                <a:sym typeface="Arial"/>
              </a:rPr>
              <a:t>Karbonisierung</a:t>
            </a:r>
            <a:endParaRPr dirty="0"/>
          </a:p>
          <a:p>
            <a:pPr marL="0" marR="0" lvl="0" indent="0" algn="l" rtl="0">
              <a:spcBef>
                <a:spcPts val="0"/>
              </a:spcBef>
              <a:spcAft>
                <a:spcPts val="0"/>
              </a:spcAft>
              <a:buNone/>
            </a:pPr>
            <a:r>
              <a:rPr lang="de-DE" sz="1400" dirty="0">
                <a:solidFill>
                  <a:srgbClr val="BFBFBF"/>
                </a:solidFill>
                <a:latin typeface="Arial"/>
                <a:ea typeface="Arial"/>
                <a:cs typeface="Arial"/>
                <a:sym typeface="Arial"/>
              </a:rPr>
              <a:t>--Schmelzen</a:t>
            </a:r>
            <a:endParaRPr dirty="0"/>
          </a:p>
          <a:p>
            <a:pPr marL="0" marR="0" lvl="0" indent="0" algn="l" rtl="0">
              <a:spcBef>
                <a:spcPts val="0"/>
              </a:spcBef>
              <a:spcAft>
                <a:spcPts val="0"/>
              </a:spcAft>
              <a:buNone/>
            </a:pPr>
            <a:endParaRPr sz="1400" dirty="0">
              <a:solidFill>
                <a:srgbClr val="BFBFBF"/>
              </a:solidFill>
              <a:latin typeface="Arial"/>
              <a:ea typeface="Arial"/>
              <a:cs typeface="Arial"/>
              <a:sym typeface="Arial"/>
            </a:endParaRPr>
          </a:p>
          <a:p>
            <a:pPr marL="0" marR="0" lvl="0" indent="0" algn="l" rtl="0">
              <a:spcBef>
                <a:spcPts val="0"/>
              </a:spcBef>
              <a:spcAft>
                <a:spcPts val="0"/>
              </a:spcAft>
              <a:buNone/>
            </a:pPr>
            <a:r>
              <a:rPr lang="de-DE" sz="1400" i="1" dirty="0">
                <a:solidFill>
                  <a:srgbClr val="BFBFBF"/>
                </a:solidFill>
                <a:latin typeface="Arial"/>
                <a:ea typeface="Arial"/>
                <a:cs typeface="Arial"/>
                <a:sym typeface="Arial"/>
              </a:rPr>
              <a:t>Welcher thermische Effekt wird am häufigsten eingesetzt?</a:t>
            </a:r>
            <a:endParaRPr dirty="0"/>
          </a:p>
          <a:p>
            <a:pPr marL="0" marR="0" lvl="0" indent="0" algn="l" rtl="0">
              <a:spcBef>
                <a:spcPts val="0"/>
              </a:spcBef>
              <a:spcAft>
                <a:spcPts val="0"/>
              </a:spcAft>
              <a:buNone/>
            </a:pPr>
            <a:r>
              <a:rPr lang="de-DE" sz="1400" dirty="0">
                <a:solidFill>
                  <a:srgbClr val="BFBFBF"/>
                </a:solidFill>
                <a:latin typeface="Arial"/>
                <a:ea typeface="Arial"/>
                <a:cs typeface="Arial"/>
                <a:sym typeface="Arial"/>
              </a:rPr>
              <a:t>Koagulation</a:t>
            </a:r>
            <a:endParaRPr dirty="0"/>
          </a:p>
        </p:txBody>
      </p:sp>
      <p:sp>
        <p:nvSpPr>
          <p:cNvPr id="425" name="Google Shape;425;p17"/>
          <p:cNvSpPr txBox="1"/>
          <p:nvPr/>
        </p:nvSpPr>
        <p:spPr>
          <a:xfrm>
            <a:off x="3429000" y="2867504"/>
            <a:ext cx="5334000" cy="3688189"/>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400" i="1" dirty="0">
                <a:solidFill>
                  <a:srgbClr val="0000FF"/>
                </a:solidFill>
                <a:latin typeface="Arial"/>
                <a:ea typeface="Arial"/>
                <a:cs typeface="Arial"/>
                <a:sym typeface="Arial"/>
              </a:rPr>
              <a:t>Was bedeutet es, wenn man sagt, dass Gewebe „koaguliert“ ist?</a:t>
            </a:r>
            <a:endParaRPr dirty="0"/>
          </a:p>
          <a:p>
            <a:pPr marL="0" marR="0" lvl="0" indent="0" algn="l" rtl="0">
              <a:spcBef>
                <a:spcPts val="0"/>
              </a:spcBef>
              <a:spcAft>
                <a:spcPts val="0"/>
              </a:spcAft>
              <a:buNone/>
            </a:pPr>
            <a:r>
              <a:rPr lang="de-DE" sz="1400" dirty="0">
                <a:solidFill>
                  <a:srgbClr val="0000FF"/>
                </a:solidFill>
                <a:latin typeface="Arial"/>
                <a:ea typeface="Arial"/>
                <a:cs typeface="Arial"/>
                <a:sym typeface="Arial"/>
              </a:rPr>
              <a:t>Es bedeutet, dass die Proteine denaturiert wurden</a:t>
            </a:r>
            <a:endParaRPr dirty="0"/>
          </a:p>
          <a:p>
            <a:pPr marL="0" marR="0" lvl="0" indent="0" algn="l" rtl="0">
              <a:spcBef>
                <a:spcPts val="0"/>
              </a:spcBef>
              <a:spcAft>
                <a:spcPts val="0"/>
              </a:spcAft>
              <a:buNone/>
            </a:pPr>
            <a:endParaRPr sz="1400" dirty="0">
              <a:solidFill>
                <a:srgbClr val="0000FF"/>
              </a:solidFill>
              <a:latin typeface="Arial"/>
              <a:ea typeface="Arial"/>
              <a:cs typeface="Arial"/>
              <a:sym typeface="Arial"/>
            </a:endParaRPr>
          </a:p>
          <a:p>
            <a:pPr marL="0" marR="0" lvl="0" indent="0" algn="l" rtl="0">
              <a:spcBef>
                <a:spcPts val="0"/>
              </a:spcBef>
              <a:spcAft>
                <a:spcPts val="0"/>
              </a:spcAft>
              <a:buNone/>
            </a:pPr>
            <a:r>
              <a:rPr lang="de-DE" sz="1400" i="1" dirty="0">
                <a:solidFill>
                  <a:srgbClr val="0000FF"/>
                </a:solidFill>
                <a:latin typeface="Arial"/>
                <a:ea typeface="Arial"/>
                <a:cs typeface="Arial"/>
                <a:sym typeface="Arial"/>
              </a:rPr>
              <a:t>OK, was bedeutet es, wenn man sagt, ein Protein sei „denaturiert“ worden?</a:t>
            </a:r>
            <a:endParaRPr dirty="0"/>
          </a:p>
          <a:p>
            <a:pPr lvl="0"/>
            <a:r>
              <a:rPr lang="de-DE" dirty="0">
                <a:solidFill>
                  <a:srgbClr val="0000FF"/>
                </a:solidFill>
              </a:rPr>
              <a:t>Es bedeutet, dass das Protein durch eine Art von einwirkender Belastung (in diesem Fall Wärme) aus seiner nativen </a:t>
            </a:r>
            <a:r>
              <a:rPr lang="de-DE" dirty="0" err="1">
                <a:solidFill>
                  <a:srgbClr val="0000FF"/>
                </a:solidFill>
              </a:rPr>
              <a:t>Konformation</a:t>
            </a:r>
            <a:r>
              <a:rPr lang="de-DE" dirty="0">
                <a:solidFill>
                  <a:srgbClr val="0000FF"/>
                </a:solidFill>
              </a:rPr>
              <a:t> herausgedrängt wurde. Da die Funktion eines Proteins untrennbar mit seiner Form verbunden ist, verhalten sich denaturierte Proteine nicht so wie in ihrer nativen Form.</a:t>
            </a:r>
            <a:endParaRPr lang="de-DE" dirty="0"/>
          </a:p>
          <a:p>
            <a:pPr marL="0" marR="0" lvl="0" indent="0" algn="l" rtl="0">
              <a:spcBef>
                <a:spcPts val="0"/>
              </a:spcBef>
              <a:spcAft>
                <a:spcPts val="0"/>
              </a:spcAft>
              <a:buNone/>
            </a:pPr>
            <a:endParaRPr sz="1400" dirty="0">
              <a:solidFill>
                <a:srgbClr val="0000FF"/>
              </a:solidFill>
              <a:latin typeface="Arial"/>
              <a:ea typeface="Arial"/>
              <a:cs typeface="Arial"/>
              <a:sym typeface="Arial"/>
            </a:endParaRPr>
          </a:p>
          <a:p>
            <a:pPr marL="0" marR="0" lvl="0" indent="0" algn="l" rtl="0">
              <a:spcBef>
                <a:spcPts val="0"/>
              </a:spcBef>
              <a:spcAft>
                <a:spcPts val="0"/>
              </a:spcAft>
              <a:buNone/>
            </a:pPr>
            <a:r>
              <a:rPr lang="de-DE" sz="1400" i="1" dirty="0">
                <a:solidFill>
                  <a:srgbClr val="0000FF"/>
                </a:solidFill>
                <a:latin typeface="Arial"/>
                <a:ea typeface="Arial"/>
                <a:cs typeface="Arial"/>
                <a:sym typeface="Arial"/>
              </a:rPr>
              <a:t>Können Sie ein Beispiel für die Denaturierung von Proteinen nennen?</a:t>
            </a:r>
            <a:endParaRPr sz="1400" i="1" dirty="0">
              <a:solidFill>
                <a:srgbClr val="FFCCFF"/>
              </a:solidFill>
              <a:latin typeface="Arial"/>
              <a:ea typeface="Arial"/>
              <a:cs typeface="Arial"/>
              <a:sym typeface="Arial"/>
            </a:endParaRPr>
          </a:p>
          <a:p>
            <a:pPr marL="0" marR="0" lvl="0" indent="0" algn="l" rtl="0">
              <a:spcBef>
                <a:spcPts val="0"/>
              </a:spcBef>
              <a:spcAft>
                <a:spcPts val="0"/>
              </a:spcAft>
              <a:buNone/>
            </a:pPr>
            <a:r>
              <a:rPr lang="de-DE" sz="1400" dirty="0">
                <a:solidFill>
                  <a:srgbClr val="FFCCFF"/>
                </a:solidFill>
                <a:latin typeface="Arial"/>
                <a:ea typeface="Arial"/>
                <a:cs typeface="Arial"/>
                <a:sym typeface="Arial"/>
              </a:rPr>
              <a:t>Nehmen Sie Eiweiß. In seinem nativen Zustand ist es eine klare Flüssigkeit. Wenn jedoch ausreichend Wärme zugeführt wird, wird es zu einem weißen Feststoff. (Und wenn man ausreichend Salsa auf den weißen Feststoff gibt, wird es köstlich.)</a:t>
            </a:r>
            <a:endParaRPr dirty="0"/>
          </a:p>
        </p:txBody>
      </p:sp>
      <p:sp>
        <p:nvSpPr>
          <p:cNvPr id="426" name="Google Shape;426;p17"/>
          <p:cNvSpPr/>
          <p:nvPr/>
        </p:nvSpPr>
        <p:spPr>
          <a:xfrm>
            <a:off x="2008188" y="3314700"/>
            <a:ext cx="1458912" cy="4191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28" name="Google Shape;428;p17"/>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F</a:t>
            </a:r>
            <a:endParaRPr/>
          </a:p>
        </p:txBody>
      </p:sp>
      <p:sp>
        <p:nvSpPr>
          <p:cNvPr id="3" name="Google Shape;340;p12">
            <a:extLst>
              <a:ext uri="{FF2B5EF4-FFF2-40B4-BE49-F238E27FC236}">
                <a16:creationId xmlns:a16="http://schemas.microsoft.com/office/drawing/2014/main" id="{4D3A6E2C-73F8-B855-500D-509AF0CDE37E}"/>
              </a:ext>
            </a:extLst>
          </p:cNvPr>
          <p:cNvSpPr txBox="1"/>
          <p:nvPr/>
        </p:nvSpPr>
        <p:spPr>
          <a:xfrm>
            <a:off x="1568496" y="1001602"/>
            <a:ext cx="6113799" cy="639897"/>
          </a:xfrm>
          <a:prstGeom prst="rect">
            <a:avLst/>
          </a:prstGeom>
          <a:noFill/>
          <a:ln>
            <a:noFill/>
          </a:ln>
        </p:spPr>
        <p:txBody>
          <a:bodyPr spcFirstLastPara="1" wrap="square" lIns="25400" tIns="12700" rIns="25400" bIns="12700" anchor="t" anchorCtr="0">
            <a:noAutofit/>
          </a:bodyPr>
          <a:lstStyle/>
          <a:p>
            <a:pPr marL="0" marR="0" lvl="0" indent="0" algn="ctr" rtl="0">
              <a:spcBef>
                <a:spcPts val="0"/>
              </a:spcBef>
              <a:spcAft>
                <a:spcPts val="0"/>
              </a:spcAft>
              <a:buNone/>
            </a:pPr>
            <a:r>
              <a:rPr lang="de-DE" sz="2000" i="1" dirty="0">
                <a:solidFill>
                  <a:schemeClr val="dk1"/>
                </a:solidFill>
                <a:latin typeface="Arial"/>
                <a:ea typeface="Arial"/>
                <a:cs typeface="Arial"/>
                <a:sym typeface="Arial"/>
              </a:rPr>
              <a:t>Die fünf Arten der Laser-Gewebe-Wechselwirkung:</a:t>
            </a:r>
            <a:endParaRPr sz="2000" i="1" dirty="0">
              <a:solidFill>
                <a:schemeClr val="dk1"/>
              </a:solidFill>
              <a:latin typeface="Arial"/>
              <a:ea typeface="Arial"/>
              <a:cs typeface="Arial"/>
              <a:sym typeface="Arial"/>
            </a:endParaRPr>
          </a:p>
        </p:txBody>
      </p:sp>
      <p:sp>
        <p:nvSpPr>
          <p:cNvPr id="5" name="Google Shape;342;p12">
            <a:extLst>
              <a:ext uri="{FF2B5EF4-FFF2-40B4-BE49-F238E27FC236}">
                <a16:creationId xmlns:a16="http://schemas.microsoft.com/office/drawing/2014/main" id="{8A809E49-8D93-F1BF-AAA7-9D60E9F97978}"/>
              </a:ext>
            </a:extLst>
          </p:cNvPr>
          <p:cNvSpPr txBox="1"/>
          <p:nvPr/>
        </p:nvSpPr>
        <p:spPr>
          <a:xfrm>
            <a:off x="2018216" y="240268"/>
            <a:ext cx="5117106" cy="579646"/>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dirty="0">
                <a:solidFill>
                  <a:schemeClr val="lt1"/>
                </a:solidFill>
                <a:latin typeface="Arial"/>
                <a:ea typeface="Arial"/>
                <a:cs typeface="Arial"/>
                <a:sym typeface="Arial"/>
              </a:rPr>
              <a:t>Linsen </a:t>
            </a:r>
            <a:r>
              <a:rPr lang="de-DE" sz="2000" i="1" dirty="0">
                <a:solidFill>
                  <a:schemeClr val="lt1"/>
                </a:solidFill>
                <a:latin typeface="Arial"/>
                <a:ea typeface="Arial"/>
                <a:cs typeface="Arial"/>
                <a:sym typeface="Arial"/>
              </a:rPr>
              <a:t>für </a:t>
            </a:r>
            <a:r>
              <a:rPr lang="de-DE" sz="2000" i="1" dirty="0">
                <a:solidFill>
                  <a:srgbClr val="0000FF"/>
                </a:solidFill>
                <a:latin typeface="Arial"/>
                <a:ea typeface="Arial"/>
                <a:cs typeface="Arial"/>
                <a:sym typeface="Arial"/>
              </a:rPr>
              <a:t>die </a:t>
            </a:r>
            <a:r>
              <a:rPr lang="de-DE" sz="2000" b="1" dirty="0">
                <a:solidFill>
                  <a:srgbClr val="0000FF"/>
                </a:solidFill>
                <a:latin typeface="Arial"/>
                <a:ea typeface="Arial"/>
                <a:cs typeface="Arial"/>
                <a:sym typeface="Arial"/>
              </a:rPr>
              <a:t>Laser</a:t>
            </a:r>
            <a:r>
              <a:rPr lang="de-DE" sz="2000" i="1" dirty="0">
                <a:solidFill>
                  <a:srgbClr val="0000FF"/>
                </a:solidFill>
                <a:latin typeface="Arial"/>
                <a:ea typeface="Arial"/>
                <a:cs typeface="Arial"/>
                <a:sym typeface="Arial"/>
              </a:rPr>
              <a:t>-</a:t>
            </a:r>
            <a:r>
              <a:rPr lang="de-DE" sz="2000" i="1" dirty="0" err="1">
                <a:solidFill>
                  <a:srgbClr val="0000FF"/>
                </a:solidFill>
                <a:latin typeface="Arial"/>
                <a:ea typeface="Arial"/>
                <a:cs typeface="Arial"/>
                <a:sym typeface="Arial"/>
              </a:rPr>
              <a:t>Photokoagulation</a:t>
            </a:r>
            <a:r>
              <a:rPr lang="de-DE" sz="2000" i="1" dirty="0">
                <a:solidFill>
                  <a:srgbClr val="0000FF"/>
                </a:solidFill>
                <a:latin typeface="Arial"/>
                <a:ea typeface="Arial"/>
                <a:cs typeface="Arial"/>
                <a:sym typeface="Arial"/>
              </a:rPr>
              <a:t> </a:t>
            </a:r>
            <a:r>
              <a:rPr lang="de-DE" sz="2000" i="1" dirty="0">
                <a:solidFill>
                  <a:schemeClr val="lt1"/>
                </a:solidFill>
                <a:latin typeface="Arial"/>
                <a:ea typeface="Arial"/>
                <a:cs typeface="Arial"/>
                <a:sym typeface="Arial"/>
              </a:rPr>
              <a:t>der Netzhaut</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1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de-DE" sz="1000">
                <a:solidFill>
                  <a:schemeClr val="dk1"/>
                </a:solidFill>
                <a:latin typeface="Arial"/>
                <a:ea typeface="Arial"/>
                <a:cs typeface="Arial"/>
                <a:sym typeface="Arial"/>
              </a:rPr>
              <a:t>18</a:t>
            </a:fld>
            <a:endParaRPr sz="1000">
              <a:solidFill>
                <a:schemeClr val="dk1"/>
              </a:solidFill>
              <a:latin typeface="Arial"/>
              <a:ea typeface="Arial"/>
              <a:cs typeface="Arial"/>
              <a:sym typeface="Arial"/>
            </a:endParaRPr>
          </a:p>
        </p:txBody>
      </p:sp>
      <p:sp>
        <p:nvSpPr>
          <p:cNvPr id="434" name="Google Shape;434;p18"/>
          <p:cNvSpPr txBox="1"/>
          <p:nvPr/>
        </p:nvSpPr>
        <p:spPr>
          <a:xfrm>
            <a:off x="419100" y="1782763"/>
            <a:ext cx="1095375"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chemisch</a:t>
            </a:r>
            <a:endParaRPr dirty="0"/>
          </a:p>
        </p:txBody>
      </p:sp>
      <p:sp>
        <p:nvSpPr>
          <p:cNvPr id="435" name="Google Shape;435;p18"/>
          <p:cNvSpPr txBox="1"/>
          <p:nvPr/>
        </p:nvSpPr>
        <p:spPr>
          <a:xfrm>
            <a:off x="2008188" y="1887538"/>
            <a:ext cx="1082675" cy="27186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de-DE" sz="1600" b="1">
                <a:solidFill>
                  <a:srgbClr val="0000FF"/>
                </a:solidFill>
                <a:latin typeface="Arial"/>
                <a:ea typeface="Arial"/>
                <a:cs typeface="Arial"/>
                <a:sym typeface="Arial"/>
              </a:rPr>
              <a:t>Thermisch</a:t>
            </a:r>
            <a:endParaRPr sz="1600" b="1">
              <a:solidFill>
                <a:schemeClr val="dk1"/>
              </a:solidFill>
              <a:latin typeface="Arial"/>
              <a:ea typeface="Arial"/>
              <a:cs typeface="Arial"/>
              <a:sym typeface="Arial"/>
            </a:endParaRPr>
          </a:p>
        </p:txBody>
      </p:sp>
      <p:sp>
        <p:nvSpPr>
          <p:cNvPr id="436" name="Google Shape;436;p18"/>
          <p:cNvSpPr txBox="1"/>
          <p:nvPr/>
        </p:nvSpPr>
        <p:spPr>
          <a:xfrm>
            <a:off x="3646488" y="1782763"/>
            <a:ext cx="993775" cy="512961"/>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a:solidFill>
                  <a:srgbClr val="BFBFBF"/>
                </a:solidFill>
                <a:latin typeface="Arial"/>
                <a:ea typeface="Arial"/>
                <a:cs typeface="Arial"/>
                <a:sym typeface="Arial"/>
              </a:rPr>
              <a:t>Photo-</a:t>
            </a:r>
            <a:endParaRPr/>
          </a:p>
          <a:p>
            <a:pPr marL="0" marR="0" lvl="0" indent="0" algn="ctr" rtl="0">
              <a:lnSpc>
                <a:spcPct val="118750"/>
              </a:lnSpc>
              <a:spcBef>
                <a:spcPts val="0"/>
              </a:spcBef>
              <a:spcAft>
                <a:spcPts val="0"/>
              </a:spcAft>
              <a:buNone/>
            </a:pPr>
            <a:r>
              <a:rPr lang="de-DE" sz="1600">
                <a:solidFill>
                  <a:srgbClr val="BFBFBF"/>
                </a:solidFill>
                <a:latin typeface="Arial"/>
                <a:ea typeface="Arial"/>
                <a:cs typeface="Arial"/>
                <a:sym typeface="Arial"/>
              </a:rPr>
              <a:t>Ablation</a:t>
            </a:r>
            <a:endParaRPr/>
          </a:p>
        </p:txBody>
      </p:sp>
      <p:sp>
        <p:nvSpPr>
          <p:cNvPr id="437" name="Google Shape;437;p18"/>
          <p:cNvSpPr txBox="1"/>
          <p:nvPr/>
        </p:nvSpPr>
        <p:spPr>
          <a:xfrm>
            <a:off x="5170488" y="1782763"/>
            <a:ext cx="1839912"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Plasmainduzierte</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Ablation</a:t>
            </a:r>
            <a:endParaRPr dirty="0"/>
          </a:p>
        </p:txBody>
      </p:sp>
      <p:sp>
        <p:nvSpPr>
          <p:cNvPr id="438" name="Google Shape;438;p18"/>
          <p:cNvSpPr txBox="1"/>
          <p:nvPr/>
        </p:nvSpPr>
        <p:spPr>
          <a:xfrm>
            <a:off x="7464425" y="1752600"/>
            <a:ext cx="1185863"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distruption</a:t>
            </a:r>
            <a:endParaRPr dirty="0"/>
          </a:p>
        </p:txBody>
      </p:sp>
      <p:sp>
        <p:nvSpPr>
          <p:cNvPr id="439" name="Google Shape;439;p18"/>
          <p:cNvSpPr txBox="1"/>
          <p:nvPr/>
        </p:nvSpPr>
        <p:spPr>
          <a:xfrm>
            <a:off x="7258050" y="2292350"/>
            <a:ext cx="1638300" cy="404854"/>
          </a:xfrm>
          <a:prstGeom prst="rect">
            <a:avLst/>
          </a:prstGeom>
          <a:noFill/>
          <a:ln>
            <a:noFill/>
          </a:ln>
        </p:spPr>
        <p:txBody>
          <a:bodyPr spcFirstLastPara="1" wrap="square" lIns="25400" tIns="12700" rIns="25400" bIns="12700" anchor="t" anchorCtr="0">
            <a:spAutoFit/>
          </a:bodyPr>
          <a:lstStyle/>
          <a:p>
            <a:pPr marL="0" marR="0" lvl="0" indent="0" algn="ctr" rtl="0">
              <a:lnSpc>
                <a:spcPct val="87500"/>
              </a:lnSpc>
              <a:spcBef>
                <a:spcPts val="0"/>
              </a:spcBef>
              <a:spcAft>
                <a:spcPts val="0"/>
              </a:spcAft>
              <a:buNone/>
            </a:pPr>
            <a:endParaRPr dirty="0"/>
          </a:p>
          <a:p>
            <a:pPr marL="0" marR="0" lvl="0" indent="0" algn="ctr" rtl="0">
              <a:lnSpc>
                <a:spcPct val="87500"/>
              </a:lnSpc>
              <a:spcBef>
                <a:spcPts val="0"/>
              </a:spcBef>
              <a:spcAft>
                <a:spcPts val="0"/>
              </a:spcAft>
              <a:buNone/>
            </a:pPr>
            <a:endParaRPr dirty="0"/>
          </a:p>
        </p:txBody>
      </p:sp>
      <p:sp>
        <p:nvSpPr>
          <p:cNvPr id="441" name="Google Shape;441;p18"/>
          <p:cNvSpPr txBox="1"/>
          <p:nvPr/>
        </p:nvSpPr>
        <p:spPr>
          <a:xfrm>
            <a:off x="1975058" y="2535732"/>
            <a:ext cx="5530850" cy="2395528"/>
          </a:xfrm>
          <a:prstGeom prst="rect">
            <a:avLst/>
          </a:prstGeom>
          <a:noFill/>
          <a:ln>
            <a:noFill/>
          </a:ln>
        </p:spPr>
        <p:txBody>
          <a:bodyPr spcFirstLastPara="1" wrap="square" lIns="25400" tIns="12700" rIns="25400" bIns="12700" anchor="t" anchorCtr="0">
            <a:spAutoFit/>
          </a:bodyPr>
          <a:lstStyle/>
          <a:p>
            <a:pPr lvl="0"/>
            <a:r>
              <a:rPr lang="de-DE" i="1" dirty="0">
                <a:solidFill>
                  <a:srgbClr val="BFBFBF"/>
                </a:solidFill>
              </a:rPr>
              <a:t>Thermische Effekte auf Gewebe bewegen sich auf einem Kontinuum. Welches sind die fünf Grade thermischer Effekte?</a:t>
            </a:r>
          </a:p>
          <a:p>
            <a:pPr marL="0" marR="0" lvl="0" indent="0" algn="l" rtl="0">
              <a:spcBef>
                <a:spcPts val="0"/>
              </a:spcBef>
              <a:spcAft>
                <a:spcPts val="0"/>
              </a:spcAft>
              <a:buNone/>
            </a:pPr>
            <a:endParaRPr lang="de-DE" sz="1400" dirty="0">
              <a:solidFill>
                <a:srgbClr val="BFBFBF"/>
              </a:solidFill>
              <a:latin typeface="Arial"/>
              <a:ea typeface="Arial"/>
              <a:cs typeface="Arial"/>
              <a:sym typeface="Arial"/>
            </a:endParaRPr>
          </a:p>
          <a:p>
            <a:pPr marL="0" marR="0" lvl="0" indent="0" algn="l" rtl="0">
              <a:spcBef>
                <a:spcPts val="0"/>
              </a:spcBef>
              <a:spcAft>
                <a:spcPts val="0"/>
              </a:spcAft>
              <a:buNone/>
            </a:pPr>
            <a:r>
              <a:rPr lang="de-DE" sz="1400" dirty="0">
                <a:solidFill>
                  <a:srgbClr val="BFBFBF"/>
                </a:solidFill>
                <a:latin typeface="Arial"/>
                <a:ea typeface="Arial"/>
                <a:cs typeface="Arial"/>
                <a:sym typeface="Arial"/>
              </a:rPr>
              <a:t>--Hyperthermie</a:t>
            </a:r>
            <a:endParaRPr dirty="0"/>
          </a:p>
          <a:p>
            <a:pPr marL="0" marR="0" lvl="0" indent="0" algn="l" rtl="0">
              <a:spcBef>
                <a:spcPts val="0"/>
              </a:spcBef>
              <a:spcAft>
                <a:spcPts val="0"/>
              </a:spcAft>
              <a:buNone/>
            </a:pPr>
            <a:r>
              <a:rPr lang="de-DE" sz="1400" b="1" dirty="0">
                <a:solidFill>
                  <a:srgbClr val="0000FF"/>
                </a:solidFill>
                <a:latin typeface="Arial"/>
                <a:ea typeface="Arial"/>
                <a:cs typeface="Arial"/>
                <a:sym typeface="Arial"/>
              </a:rPr>
              <a:t>--Koagulation</a:t>
            </a:r>
            <a:endParaRPr sz="1400" b="1" dirty="0">
              <a:solidFill>
                <a:srgbClr val="BFBFBF"/>
              </a:solidFill>
              <a:latin typeface="Arial"/>
              <a:ea typeface="Arial"/>
              <a:cs typeface="Arial"/>
              <a:sym typeface="Arial"/>
            </a:endParaRPr>
          </a:p>
          <a:p>
            <a:pPr marL="0" marR="0" lvl="0" indent="0" algn="l" rtl="0">
              <a:spcBef>
                <a:spcPts val="0"/>
              </a:spcBef>
              <a:spcAft>
                <a:spcPts val="0"/>
              </a:spcAft>
              <a:buNone/>
            </a:pPr>
            <a:r>
              <a:rPr lang="de-DE" sz="1400" dirty="0">
                <a:solidFill>
                  <a:srgbClr val="BFBFBF"/>
                </a:solidFill>
                <a:latin typeface="Arial"/>
                <a:ea typeface="Arial"/>
                <a:cs typeface="Arial"/>
                <a:sym typeface="Arial"/>
              </a:rPr>
              <a:t>--Verdampfung</a:t>
            </a:r>
            <a:endParaRPr dirty="0"/>
          </a:p>
          <a:p>
            <a:pPr marL="0" marR="0" lvl="0" indent="0" algn="l" rtl="0">
              <a:spcBef>
                <a:spcPts val="0"/>
              </a:spcBef>
              <a:spcAft>
                <a:spcPts val="0"/>
              </a:spcAft>
              <a:buNone/>
            </a:pPr>
            <a:r>
              <a:rPr lang="de-DE" sz="1400" dirty="0">
                <a:solidFill>
                  <a:srgbClr val="BFBFBF"/>
                </a:solidFill>
                <a:latin typeface="Arial"/>
                <a:ea typeface="Arial"/>
                <a:cs typeface="Arial"/>
                <a:sym typeface="Arial"/>
              </a:rPr>
              <a:t>--</a:t>
            </a:r>
            <a:r>
              <a:rPr lang="de-DE" sz="1400" dirty="0" err="1">
                <a:solidFill>
                  <a:srgbClr val="BFBFBF"/>
                </a:solidFill>
                <a:latin typeface="Arial"/>
                <a:ea typeface="Arial"/>
                <a:cs typeface="Arial"/>
                <a:sym typeface="Arial"/>
              </a:rPr>
              <a:t>Karbonisierung</a:t>
            </a:r>
            <a:endParaRPr dirty="0"/>
          </a:p>
          <a:p>
            <a:pPr marL="0" marR="0" lvl="0" indent="0" algn="l" rtl="0">
              <a:spcBef>
                <a:spcPts val="0"/>
              </a:spcBef>
              <a:spcAft>
                <a:spcPts val="0"/>
              </a:spcAft>
              <a:buNone/>
            </a:pPr>
            <a:r>
              <a:rPr lang="de-DE" sz="1400" dirty="0">
                <a:solidFill>
                  <a:srgbClr val="BFBFBF"/>
                </a:solidFill>
                <a:latin typeface="Arial"/>
                <a:ea typeface="Arial"/>
                <a:cs typeface="Arial"/>
                <a:sym typeface="Arial"/>
              </a:rPr>
              <a:t>--Schmelzen</a:t>
            </a:r>
            <a:endParaRPr dirty="0"/>
          </a:p>
          <a:p>
            <a:pPr marL="0" marR="0" lvl="0" indent="0" algn="l" rtl="0">
              <a:spcBef>
                <a:spcPts val="0"/>
              </a:spcBef>
              <a:spcAft>
                <a:spcPts val="0"/>
              </a:spcAft>
              <a:buNone/>
            </a:pPr>
            <a:endParaRPr sz="1400" dirty="0">
              <a:solidFill>
                <a:srgbClr val="BFBFBF"/>
              </a:solidFill>
              <a:latin typeface="Arial"/>
              <a:ea typeface="Arial"/>
              <a:cs typeface="Arial"/>
              <a:sym typeface="Arial"/>
            </a:endParaRPr>
          </a:p>
          <a:p>
            <a:pPr marL="0" marR="0" lvl="0" indent="0" algn="l" rtl="0">
              <a:spcBef>
                <a:spcPts val="0"/>
              </a:spcBef>
              <a:spcAft>
                <a:spcPts val="0"/>
              </a:spcAft>
              <a:buNone/>
            </a:pPr>
            <a:r>
              <a:rPr lang="de-DE" sz="1400" i="1" dirty="0">
                <a:solidFill>
                  <a:srgbClr val="BFBFBF"/>
                </a:solidFill>
                <a:latin typeface="Arial"/>
                <a:ea typeface="Arial"/>
                <a:cs typeface="Arial"/>
                <a:sym typeface="Arial"/>
              </a:rPr>
              <a:t>Welcher thermische Effekt wird am häufigsten eingesetzt?</a:t>
            </a:r>
            <a:endParaRPr dirty="0"/>
          </a:p>
          <a:p>
            <a:pPr marL="0" marR="0" lvl="0" indent="0" algn="l" rtl="0">
              <a:spcBef>
                <a:spcPts val="0"/>
              </a:spcBef>
              <a:spcAft>
                <a:spcPts val="0"/>
              </a:spcAft>
              <a:buNone/>
            </a:pPr>
            <a:r>
              <a:rPr lang="de-DE" sz="1400" dirty="0">
                <a:solidFill>
                  <a:srgbClr val="BFBFBF"/>
                </a:solidFill>
                <a:latin typeface="Arial"/>
                <a:ea typeface="Arial"/>
                <a:cs typeface="Arial"/>
                <a:sym typeface="Arial"/>
              </a:rPr>
              <a:t>Koagulation</a:t>
            </a:r>
            <a:endParaRPr dirty="0"/>
          </a:p>
        </p:txBody>
      </p:sp>
      <p:sp>
        <p:nvSpPr>
          <p:cNvPr id="442" name="Google Shape;442;p18"/>
          <p:cNvSpPr txBox="1"/>
          <p:nvPr/>
        </p:nvSpPr>
        <p:spPr>
          <a:xfrm>
            <a:off x="3429000" y="2867504"/>
            <a:ext cx="5334000" cy="3688189"/>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400" i="1" dirty="0">
                <a:solidFill>
                  <a:srgbClr val="0000FF"/>
                </a:solidFill>
                <a:latin typeface="Arial"/>
                <a:ea typeface="Arial"/>
                <a:cs typeface="Arial"/>
                <a:sym typeface="Arial"/>
              </a:rPr>
              <a:t>Was bedeutet es, wenn man sagt, dass Gewebe „koaguliert“ ist?</a:t>
            </a:r>
            <a:endParaRPr dirty="0"/>
          </a:p>
          <a:p>
            <a:pPr marL="0" marR="0" lvl="0" indent="0" algn="l" rtl="0">
              <a:spcBef>
                <a:spcPts val="0"/>
              </a:spcBef>
              <a:spcAft>
                <a:spcPts val="0"/>
              </a:spcAft>
              <a:buNone/>
            </a:pPr>
            <a:r>
              <a:rPr lang="de-DE" sz="1400" dirty="0">
                <a:solidFill>
                  <a:srgbClr val="0000FF"/>
                </a:solidFill>
                <a:latin typeface="Arial"/>
                <a:ea typeface="Arial"/>
                <a:cs typeface="Arial"/>
                <a:sym typeface="Arial"/>
              </a:rPr>
              <a:t>Es bedeutet, dass die Proteine denaturiert wurden</a:t>
            </a:r>
            <a:endParaRPr dirty="0"/>
          </a:p>
          <a:p>
            <a:pPr marL="0" marR="0" lvl="0" indent="0" algn="l" rtl="0">
              <a:spcBef>
                <a:spcPts val="0"/>
              </a:spcBef>
              <a:spcAft>
                <a:spcPts val="0"/>
              </a:spcAft>
              <a:buNone/>
            </a:pPr>
            <a:endParaRPr sz="1400" dirty="0">
              <a:solidFill>
                <a:srgbClr val="0000FF"/>
              </a:solidFill>
              <a:latin typeface="Arial"/>
              <a:ea typeface="Arial"/>
              <a:cs typeface="Arial"/>
              <a:sym typeface="Arial"/>
            </a:endParaRPr>
          </a:p>
          <a:p>
            <a:pPr marL="0" marR="0" lvl="0" indent="0" algn="l" rtl="0">
              <a:spcBef>
                <a:spcPts val="0"/>
              </a:spcBef>
              <a:spcAft>
                <a:spcPts val="0"/>
              </a:spcAft>
              <a:buNone/>
            </a:pPr>
            <a:r>
              <a:rPr lang="de-DE" sz="1400" i="1" dirty="0">
                <a:solidFill>
                  <a:srgbClr val="0000FF"/>
                </a:solidFill>
                <a:latin typeface="Arial"/>
                <a:ea typeface="Arial"/>
                <a:cs typeface="Arial"/>
                <a:sym typeface="Arial"/>
              </a:rPr>
              <a:t>OK, was bedeutet es, wenn man sagt, ein Protein sei „denaturiert“ worden?</a:t>
            </a:r>
            <a:endParaRPr dirty="0"/>
          </a:p>
          <a:p>
            <a:pPr lvl="0"/>
            <a:r>
              <a:rPr lang="de-DE" dirty="0">
                <a:solidFill>
                  <a:srgbClr val="0000FF"/>
                </a:solidFill>
              </a:rPr>
              <a:t>Es bedeutet, dass das Protein durch eine Art von einwirkender Belastung (in diesem Fall Wärme) aus seiner nativen </a:t>
            </a:r>
            <a:r>
              <a:rPr lang="de-DE" dirty="0" err="1">
                <a:solidFill>
                  <a:srgbClr val="0000FF"/>
                </a:solidFill>
              </a:rPr>
              <a:t>Konformation</a:t>
            </a:r>
            <a:r>
              <a:rPr lang="de-DE" dirty="0">
                <a:solidFill>
                  <a:srgbClr val="0000FF"/>
                </a:solidFill>
              </a:rPr>
              <a:t> herausgedrängt wurde. Da die Funktion eines Proteins untrennbar mit seiner Form verbunden ist, verhalten sich denaturierte Proteine nicht so wie in ihrer nativen Form.</a:t>
            </a:r>
            <a:endParaRPr lang="de-DE" dirty="0"/>
          </a:p>
          <a:p>
            <a:pPr marL="0" marR="0" lvl="0" indent="0" algn="l" rtl="0">
              <a:spcBef>
                <a:spcPts val="0"/>
              </a:spcBef>
              <a:spcAft>
                <a:spcPts val="0"/>
              </a:spcAft>
              <a:buNone/>
            </a:pPr>
            <a:endParaRPr sz="1400" dirty="0">
              <a:solidFill>
                <a:srgbClr val="0000FF"/>
              </a:solidFill>
              <a:latin typeface="Arial"/>
              <a:ea typeface="Arial"/>
              <a:cs typeface="Arial"/>
              <a:sym typeface="Arial"/>
            </a:endParaRPr>
          </a:p>
          <a:p>
            <a:pPr marL="0" marR="0" lvl="0" indent="0" algn="l" rtl="0">
              <a:spcBef>
                <a:spcPts val="0"/>
              </a:spcBef>
              <a:spcAft>
                <a:spcPts val="0"/>
              </a:spcAft>
              <a:buNone/>
            </a:pPr>
            <a:r>
              <a:rPr lang="de-DE" sz="1400" i="1" dirty="0">
                <a:solidFill>
                  <a:srgbClr val="0000FF"/>
                </a:solidFill>
                <a:latin typeface="Arial"/>
                <a:ea typeface="Arial"/>
                <a:cs typeface="Arial"/>
                <a:sym typeface="Arial"/>
              </a:rPr>
              <a:t>Können Sie ein Beispiel für die Denaturierung von Proteinen nennen?</a:t>
            </a:r>
            <a:endParaRPr dirty="0"/>
          </a:p>
          <a:p>
            <a:pPr marL="0" marR="0" lvl="0" indent="0" algn="l" rtl="0">
              <a:spcBef>
                <a:spcPts val="0"/>
              </a:spcBef>
              <a:spcAft>
                <a:spcPts val="0"/>
              </a:spcAft>
              <a:buNone/>
            </a:pPr>
            <a:r>
              <a:rPr lang="de-DE" sz="1400" dirty="0">
                <a:solidFill>
                  <a:srgbClr val="0000FF"/>
                </a:solidFill>
                <a:latin typeface="Arial"/>
                <a:ea typeface="Arial"/>
                <a:cs typeface="Arial"/>
                <a:sym typeface="Arial"/>
              </a:rPr>
              <a:t>Nehmen Sie Eiweiß. In seinem nativen Zustand ist es eine klare Flüssigkeit. Wenn jedoch ausreichend Wärme zugeführt wird, wird es zu einem weißen Feststoff. (Und wenn man ausreichend Salsa auf den weißen Feststoff gibt, wird es köstlich.)</a:t>
            </a:r>
            <a:endParaRPr dirty="0"/>
          </a:p>
        </p:txBody>
      </p:sp>
      <p:sp>
        <p:nvSpPr>
          <p:cNvPr id="443" name="Google Shape;443;p18"/>
          <p:cNvSpPr/>
          <p:nvPr/>
        </p:nvSpPr>
        <p:spPr>
          <a:xfrm>
            <a:off x="2008188" y="3314700"/>
            <a:ext cx="1458912" cy="4191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5" name="Google Shape;445;p18"/>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A</a:t>
            </a:r>
            <a:endParaRPr/>
          </a:p>
        </p:txBody>
      </p:sp>
      <p:sp>
        <p:nvSpPr>
          <p:cNvPr id="3" name="Google Shape;340;p12">
            <a:extLst>
              <a:ext uri="{FF2B5EF4-FFF2-40B4-BE49-F238E27FC236}">
                <a16:creationId xmlns:a16="http://schemas.microsoft.com/office/drawing/2014/main" id="{2280B0DB-45A8-F0A1-C667-E298F4E42380}"/>
              </a:ext>
            </a:extLst>
          </p:cNvPr>
          <p:cNvSpPr txBox="1"/>
          <p:nvPr/>
        </p:nvSpPr>
        <p:spPr>
          <a:xfrm>
            <a:off x="1568496" y="1001602"/>
            <a:ext cx="6113799" cy="639897"/>
          </a:xfrm>
          <a:prstGeom prst="rect">
            <a:avLst/>
          </a:prstGeom>
          <a:noFill/>
          <a:ln>
            <a:noFill/>
          </a:ln>
        </p:spPr>
        <p:txBody>
          <a:bodyPr spcFirstLastPara="1" wrap="square" lIns="25400" tIns="12700" rIns="25400" bIns="12700" anchor="t" anchorCtr="0">
            <a:noAutofit/>
          </a:bodyPr>
          <a:lstStyle/>
          <a:p>
            <a:pPr marL="0" marR="0" lvl="0" indent="0" algn="ctr" rtl="0">
              <a:spcBef>
                <a:spcPts val="0"/>
              </a:spcBef>
              <a:spcAft>
                <a:spcPts val="0"/>
              </a:spcAft>
              <a:buNone/>
            </a:pPr>
            <a:r>
              <a:rPr lang="de-DE" sz="2000" i="1" dirty="0">
                <a:solidFill>
                  <a:schemeClr val="dk1"/>
                </a:solidFill>
                <a:latin typeface="Arial"/>
                <a:ea typeface="Arial"/>
                <a:cs typeface="Arial"/>
                <a:sym typeface="Arial"/>
              </a:rPr>
              <a:t>Die fünf Arten der Laser-Gewebe-Wechselwirkung:</a:t>
            </a:r>
            <a:endParaRPr sz="2000" i="1" dirty="0">
              <a:solidFill>
                <a:schemeClr val="dk1"/>
              </a:solidFill>
              <a:latin typeface="Arial"/>
              <a:ea typeface="Arial"/>
              <a:cs typeface="Arial"/>
              <a:sym typeface="Arial"/>
            </a:endParaRPr>
          </a:p>
        </p:txBody>
      </p:sp>
      <p:sp>
        <p:nvSpPr>
          <p:cNvPr id="5" name="Google Shape;342;p12">
            <a:extLst>
              <a:ext uri="{FF2B5EF4-FFF2-40B4-BE49-F238E27FC236}">
                <a16:creationId xmlns:a16="http://schemas.microsoft.com/office/drawing/2014/main" id="{EDD8BB59-F7FA-5F06-63CC-493492F3524C}"/>
              </a:ext>
            </a:extLst>
          </p:cNvPr>
          <p:cNvSpPr txBox="1"/>
          <p:nvPr/>
        </p:nvSpPr>
        <p:spPr>
          <a:xfrm>
            <a:off x="2018216" y="240268"/>
            <a:ext cx="5117106" cy="579646"/>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dirty="0">
                <a:solidFill>
                  <a:schemeClr val="lt1"/>
                </a:solidFill>
                <a:latin typeface="Arial"/>
                <a:ea typeface="Arial"/>
                <a:cs typeface="Arial"/>
                <a:sym typeface="Arial"/>
              </a:rPr>
              <a:t>Linsen </a:t>
            </a:r>
            <a:r>
              <a:rPr lang="de-DE" sz="2000" i="1" dirty="0">
                <a:solidFill>
                  <a:schemeClr val="lt1"/>
                </a:solidFill>
                <a:latin typeface="Arial"/>
                <a:ea typeface="Arial"/>
                <a:cs typeface="Arial"/>
                <a:sym typeface="Arial"/>
              </a:rPr>
              <a:t>für </a:t>
            </a:r>
            <a:r>
              <a:rPr lang="de-DE" sz="2000" i="1" dirty="0">
                <a:solidFill>
                  <a:srgbClr val="0000FF"/>
                </a:solidFill>
                <a:latin typeface="Arial"/>
                <a:ea typeface="Arial"/>
                <a:cs typeface="Arial"/>
                <a:sym typeface="Arial"/>
              </a:rPr>
              <a:t>die </a:t>
            </a:r>
            <a:r>
              <a:rPr lang="de-DE" sz="2000" b="1" dirty="0">
                <a:solidFill>
                  <a:srgbClr val="0000FF"/>
                </a:solidFill>
                <a:latin typeface="Arial"/>
                <a:ea typeface="Arial"/>
                <a:cs typeface="Arial"/>
                <a:sym typeface="Arial"/>
              </a:rPr>
              <a:t>Laser</a:t>
            </a:r>
            <a:r>
              <a:rPr lang="de-DE" sz="2000" i="1" dirty="0">
                <a:solidFill>
                  <a:srgbClr val="0000FF"/>
                </a:solidFill>
                <a:latin typeface="Arial"/>
                <a:ea typeface="Arial"/>
                <a:cs typeface="Arial"/>
                <a:sym typeface="Arial"/>
              </a:rPr>
              <a:t>-</a:t>
            </a:r>
            <a:r>
              <a:rPr lang="de-DE" sz="2000" i="1" dirty="0" err="1">
                <a:solidFill>
                  <a:srgbClr val="0000FF"/>
                </a:solidFill>
                <a:latin typeface="Arial"/>
                <a:ea typeface="Arial"/>
                <a:cs typeface="Arial"/>
                <a:sym typeface="Arial"/>
              </a:rPr>
              <a:t>Photokoagulation</a:t>
            </a:r>
            <a:r>
              <a:rPr lang="de-DE" sz="2000" i="1" dirty="0">
                <a:solidFill>
                  <a:srgbClr val="0000FF"/>
                </a:solidFill>
                <a:latin typeface="Arial"/>
                <a:ea typeface="Arial"/>
                <a:cs typeface="Arial"/>
                <a:sym typeface="Arial"/>
              </a:rPr>
              <a:t> </a:t>
            </a:r>
            <a:r>
              <a:rPr lang="de-DE" sz="2000" i="1" dirty="0">
                <a:solidFill>
                  <a:schemeClr val="lt1"/>
                </a:solidFill>
                <a:latin typeface="Arial"/>
                <a:ea typeface="Arial"/>
                <a:cs typeface="Arial"/>
                <a:sym typeface="Arial"/>
              </a:rPr>
              <a:t>der Netzhaut</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1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de-DE" sz="1000">
                <a:solidFill>
                  <a:schemeClr val="dk1"/>
                </a:solidFill>
                <a:latin typeface="Arial"/>
                <a:ea typeface="Arial"/>
                <a:cs typeface="Arial"/>
                <a:sym typeface="Arial"/>
              </a:rPr>
              <a:t>19</a:t>
            </a:fld>
            <a:endParaRPr sz="1000">
              <a:solidFill>
                <a:schemeClr val="dk1"/>
              </a:solidFill>
              <a:latin typeface="Arial"/>
              <a:ea typeface="Arial"/>
              <a:cs typeface="Arial"/>
              <a:sym typeface="Arial"/>
            </a:endParaRPr>
          </a:p>
        </p:txBody>
      </p:sp>
      <p:sp>
        <p:nvSpPr>
          <p:cNvPr id="451" name="Google Shape;451;p19"/>
          <p:cNvSpPr txBox="1"/>
          <p:nvPr/>
        </p:nvSpPr>
        <p:spPr>
          <a:xfrm>
            <a:off x="419100" y="1782763"/>
            <a:ext cx="1095375"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chemisch</a:t>
            </a:r>
            <a:endParaRPr dirty="0"/>
          </a:p>
        </p:txBody>
      </p:sp>
      <p:sp>
        <p:nvSpPr>
          <p:cNvPr id="452" name="Google Shape;452;p19"/>
          <p:cNvSpPr txBox="1"/>
          <p:nvPr/>
        </p:nvSpPr>
        <p:spPr>
          <a:xfrm>
            <a:off x="2008188" y="1887538"/>
            <a:ext cx="1082675" cy="27186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de-DE" sz="1600" b="1">
                <a:solidFill>
                  <a:srgbClr val="0000FF"/>
                </a:solidFill>
                <a:latin typeface="Arial"/>
                <a:ea typeface="Arial"/>
                <a:cs typeface="Arial"/>
                <a:sym typeface="Arial"/>
              </a:rPr>
              <a:t>Thermisch</a:t>
            </a:r>
            <a:endParaRPr sz="1600" b="1">
              <a:solidFill>
                <a:schemeClr val="dk1"/>
              </a:solidFill>
              <a:latin typeface="Arial"/>
              <a:ea typeface="Arial"/>
              <a:cs typeface="Arial"/>
              <a:sym typeface="Arial"/>
            </a:endParaRPr>
          </a:p>
        </p:txBody>
      </p:sp>
      <p:sp>
        <p:nvSpPr>
          <p:cNvPr id="453" name="Google Shape;453;p19"/>
          <p:cNvSpPr txBox="1"/>
          <p:nvPr/>
        </p:nvSpPr>
        <p:spPr>
          <a:xfrm>
            <a:off x="3646488" y="1782763"/>
            <a:ext cx="993775" cy="512961"/>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a:solidFill>
                  <a:srgbClr val="BFBFBF"/>
                </a:solidFill>
                <a:latin typeface="Arial"/>
                <a:ea typeface="Arial"/>
                <a:cs typeface="Arial"/>
                <a:sym typeface="Arial"/>
              </a:rPr>
              <a:t>Photo-</a:t>
            </a:r>
            <a:endParaRPr/>
          </a:p>
          <a:p>
            <a:pPr marL="0" marR="0" lvl="0" indent="0" algn="ctr" rtl="0">
              <a:lnSpc>
                <a:spcPct val="118750"/>
              </a:lnSpc>
              <a:spcBef>
                <a:spcPts val="0"/>
              </a:spcBef>
              <a:spcAft>
                <a:spcPts val="0"/>
              </a:spcAft>
              <a:buNone/>
            </a:pPr>
            <a:r>
              <a:rPr lang="de-DE" sz="1600">
                <a:solidFill>
                  <a:srgbClr val="BFBFBF"/>
                </a:solidFill>
                <a:latin typeface="Arial"/>
                <a:ea typeface="Arial"/>
                <a:cs typeface="Arial"/>
                <a:sym typeface="Arial"/>
              </a:rPr>
              <a:t>Ablation</a:t>
            </a:r>
            <a:endParaRPr/>
          </a:p>
        </p:txBody>
      </p:sp>
      <p:sp>
        <p:nvSpPr>
          <p:cNvPr id="454" name="Google Shape;454;p19"/>
          <p:cNvSpPr txBox="1"/>
          <p:nvPr/>
        </p:nvSpPr>
        <p:spPr>
          <a:xfrm>
            <a:off x="5170488" y="1782763"/>
            <a:ext cx="1839912"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Plasmainduzierte</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Ablation</a:t>
            </a:r>
            <a:endParaRPr dirty="0"/>
          </a:p>
        </p:txBody>
      </p:sp>
      <p:sp>
        <p:nvSpPr>
          <p:cNvPr id="455" name="Google Shape;455;p19"/>
          <p:cNvSpPr txBox="1"/>
          <p:nvPr/>
        </p:nvSpPr>
        <p:spPr>
          <a:xfrm>
            <a:off x="7464425" y="1752600"/>
            <a:ext cx="1185863"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distruption</a:t>
            </a:r>
            <a:endParaRPr dirty="0"/>
          </a:p>
        </p:txBody>
      </p:sp>
      <p:sp>
        <p:nvSpPr>
          <p:cNvPr id="456" name="Google Shape;456;p19"/>
          <p:cNvSpPr txBox="1"/>
          <p:nvPr/>
        </p:nvSpPr>
        <p:spPr>
          <a:xfrm>
            <a:off x="7258050" y="2292350"/>
            <a:ext cx="1638300" cy="404854"/>
          </a:xfrm>
          <a:prstGeom prst="rect">
            <a:avLst/>
          </a:prstGeom>
          <a:noFill/>
          <a:ln>
            <a:noFill/>
          </a:ln>
        </p:spPr>
        <p:txBody>
          <a:bodyPr spcFirstLastPara="1" wrap="square" lIns="25400" tIns="12700" rIns="25400" bIns="12700" anchor="t" anchorCtr="0">
            <a:spAutoFit/>
          </a:bodyPr>
          <a:lstStyle/>
          <a:p>
            <a:pPr marL="0" marR="0" lvl="0" indent="0" algn="ctr" rtl="0">
              <a:lnSpc>
                <a:spcPct val="87500"/>
              </a:lnSpc>
              <a:spcBef>
                <a:spcPts val="0"/>
              </a:spcBef>
              <a:spcAft>
                <a:spcPts val="0"/>
              </a:spcAft>
              <a:buNone/>
            </a:pPr>
            <a:endParaRPr dirty="0"/>
          </a:p>
          <a:p>
            <a:pPr marL="0" marR="0" lvl="0" indent="0" algn="ctr" rtl="0">
              <a:lnSpc>
                <a:spcPct val="87500"/>
              </a:lnSpc>
              <a:spcBef>
                <a:spcPts val="0"/>
              </a:spcBef>
              <a:spcAft>
                <a:spcPts val="0"/>
              </a:spcAft>
              <a:buNone/>
            </a:pPr>
            <a:endParaRPr dirty="0"/>
          </a:p>
        </p:txBody>
      </p:sp>
      <p:sp>
        <p:nvSpPr>
          <p:cNvPr id="458" name="Google Shape;458;p19"/>
          <p:cNvSpPr txBox="1"/>
          <p:nvPr/>
        </p:nvSpPr>
        <p:spPr>
          <a:xfrm>
            <a:off x="1975058" y="2535732"/>
            <a:ext cx="5530850" cy="2395528"/>
          </a:xfrm>
          <a:prstGeom prst="rect">
            <a:avLst/>
          </a:prstGeom>
          <a:noFill/>
          <a:ln>
            <a:noFill/>
          </a:ln>
        </p:spPr>
        <p:txBody>
          <a:bodyPr spcFirstLastPara="1" wrap="square" lIns="25400" tIns="12700" rIns="25400" bIns="12700" anchor="t" anchorCtr="0">
            <a:spAutoFit/>
          </a:bodyPr>
          <a:lstStyle/>
          <a:p>
            <a:pPr lvl="0"/>
            <a:r>
              <a:rPr lang="de-DE" i="1" dirty="0">
                <a:solidFill>
                  <a:srgbClr val="BFBFBF"/>
                </a:solidFill>
              </a:rPr>
              <a:t>Thermische Effekte auf Gewebe bewegen sich auf einem Kontinuum. Welches sind die fünf Grade thermischer Effekte?</a:t>
            </a:r>
          </a:p>
          <a:p>
            <a:pPr marL="0" marR="0" lvl="0" indent="0" algn="l" rtl="0">
              <a:spcBef>
                <a:spcPts val="0"/>
              </a:spcBef>
              <a:spcAft>
                <a:spcPts val="0"/>
              </a:spcAft>
              <a:buNone/>
            </a:pPr>
            <a:endParaRPr lang="de-DE" sz="1400" dirty="0">
              <a:solidFill>
                <a:srgbClr val="BFBFBF"/>
              </a:solidFill>
              <a:latin typeface="Arial"/>
              <a:ea typeface="Arial"/>
              <a:cs typeface="Arial"/>
              <a:sym typeface="Arial"/>
            </a:endParaRPr>
          </a:p>
          <a:p>
            <a:pPr marL="0" marR="0" lvl="0" indent="0" algn="l" rtl="0">
              <a:spcBef>
                <a:spcPts val="0"/>
              </a:spcBef>
              <a:spcAft>
                <a:spcPts val="0"/>
              </a:spcAft>
              <a:buNone/>
            </a:pPr>
            <a:r>
              <a:rPr lang="de-DE" sz="1400" dirty="0">
                <a:solidFill>
                  <a:srgbClr val="BFBFBF"/>
                </a:solidFill>
                <a:latin typeface="Arial"/>
                <a:ea typeface="Arial"/>
                <a:cs typeface="Arial"/>
                <a:sym typeface="Arial"/>
              </a:rPr>
              <a:t>--Hyperthermie</a:t>
            </a:r>
            <a:endParaRPr dirty="0"/>
          </a:p>
          <a:p>
            <a:pPr marL="0" marR="0" lvl="0" indent="0" algn="l" rtl="0">
              <a:spcBef>
                <a:spcPts val="0"/>
              </a:spcBef>
              <a:spcAft>
                <a:spcPts val="0"/>
              </a:spcAft>
              <a:buNone/>
            </a:pPr>
            <a:r>
              <a:rPr lang="de-DE" sz="1400" b="1" dirty="0">
                <a:solidFill>
                  <a:srgbClr val="0000FF"/>
                </a:solidFill>
                <a:latin typeface="Arial"/>
                <a:ea typeface="Arial"/>
                <a:cs typeface="Arial"/>
                <a:sym typeface="Arial"/>
              </a:rPr>
              <a:t>--Koagulation</a:t>
            </a:r>
            <a:endParaRPr sz="1400" b="1" dirty="0">
              <a:solidFill>
                <a:srgbClr val="BFBFBF"/>
              </a:solidFill>
              <a:latin typeface="Arial"/>
              <a:ea typeface="Arial"/>
              <a:cs typeface="Arial"/>
              <a:sym typeface="Arial"/>
            </a:endParaRPr>
          </a:p>
          <a:p>
            <a:pPr marL="0" marR="0" lvl="0" indent="0" algn="l" rtl="0">
              <a:spcBef>
                <a:spcPts val="0"/>
              </a:spcBef>
              <a:spcAft>
                <a:spcPts val="0"/>
              </a:spcAft>
              <a:buNone/>
            </a:pPr>
            <a:r>
              <a:rPr lang="de-DE" sz="1400" dirty="0">
                <a:solidFill>
                  <a:srgbClr val="BFBFBF"/>
                </a:solidFill>
                <a:latin typeface="Arial"/>
                <a:ea typeface="Arial"/>
                <a:cs typeface="Arial"/>
                <a:sym typeface="Arial"/>
              </a:rPr>
              <a:t>--Verdampfung</a:t>
            </a:r>
            <a:endParaRPr dirty="0"/>
          </a:p>
          <a:p>
            <a:pPr marL="0" marR="0" lvl="0" indent="0" algn="l" rtl="0">
              <a:spcBef>
                <a:spcPts val="0"/>
              </a:spcBef>
              <a:spcAft>
                <a:spcPts val="0"/>
              </a:spcAft>
              <a:buNone/>
            </a:pPr>
            <a:r>
              <a:rPr lang="de-DE" sz="1400" dirty="0">
                <a:solidFill>
                  <a:srgbClr val="BFBFBF"/>
                </a:solidFill>
                <a:latin typeface="Arial"/>
                <a:ea typeface="Arial"/>
                <a:cs typeface="Arial"/>
                <a:sym typeface="Arial"/>
              </a:rPr>
              <a:t>--</a:t>
            </a:r>
            <a:r>
              <a:rPr lang="de-DE" sz="1400" dirty="0" err="1">
                <a:solidFill>
                  <a:srgbClr val="BFBFBF"/>
                </a:solidFill>
                <a:latin typeface="Arial"/>
                <a:ea typeface="Arial"/>
                <a:cs typeface="Arial"/>
                <a:sym typeface="Arial"/>
              </a:rPr>
              <a:t>Karbonisierung</a:t>
            </a:r>
            <a:endParaRPr dirty="0"/>
          </a:p>
          <a:p>
            <a:pPr marL="0" marR="0" lvl="0" indent="0" algn="l" rtl="0">
              <a:spcBef>
                <a:spcPts val="0"/>
              </a:spcBef>
              <a:spcAft>
                <a:spcPts val="0"/>
              </a:spcAft>
              <a:buNone/>
            </a:pPr>
            <a:r>
              <a:rPr lang="de-DE" sz="1400" dirty="0">
                <a:solidFill>
                  <a:srgbClr val="BFBFBF"/>
                </a:solidFill>
                <a:latin typeface="Arial"/>
                <a:ea typeface="Arial"/>
                <a:cs typeface="Arial"/>
                <a:sym typeface="Arial"/>
              </a:rPr>
              <a:t>--Schmelzen</a:t>
            </a:r>
            <a:endParaRPr dirty="0"/>
          </a:p>
          <a:p>
            <a:pPr marL="0" marR="0" lvl="0" indent="0" algn="l" rtl="0">
              <a:spcBef>
                <a:spcPts val="0"/>
              </a:spcBef>
              <a:spcAft>
                <a:spcPts val="0"/>
              </a:spcAft>
              <a:buNone/>
            </a:pPr>
            <a:endParaRPr sz="1400" dirty="0">
              <a:solidFill>
                <a:srgbClr val="BFBFBF"/>
              </a:solidFill>
              <a:latin typeface="Arial"/>
              <a:ea typeface="Arial"/>
              <a:cs typeface="Arial"/>
              <a:sym typeface="Arial"/>
            </a:endParaRPr>
          </a:p>
          <a:p>
            <a:pPr marL="0" marR="0" lvl="0" indent="0" algn="l" rtl="0">
              <a:spcBef>
                <a:spcPts val="0"/>
              </a:spcBef>
              <a:spcAft>
                <a:spcPts val="0"/>
              </a:spcAft>
              <a:buNone/>
            </a:pPr>
            <a:r>
              <a:rPr lang="de-DE" sz="1400" i="1" dirty="0">
                <a:solidFill>
                  <a:srgbClr val="BFBFBF"/>
                </a:solidFill>
                <a:latin typeface="Arial"/>
                <a:ea typeface="Arial"/>
                <a:cs typeface="Arial"/>
                <a:sym typeface="Arial"/>
              </a:rPr>
              <a:t>Welcher thermische Effekt wird am häufigsten eingesetzt?</a:t>
            </a:r>
            <a:endParaRPr dirty="0"/>
          </a:p>
          <a:p>
            <a:pPr marL="0" marR="0" lvl="0" indent="0" algn="l" rtl="0">
              <a:spcBef>
                <a:spcPts val="0"/>
              </a:spcBef>
              <a:spcAft>
                <a:spcPts val="0"/>
              </a:spcAft>
              <a:buNone/>
            </a:pPr>
            <a:r>
              <a:rPr lang="de-DE" sz="1400" dirty="0">
                <a:solidFill>
                  <a:srgbClr val="BFBFBF"/>
                </a:solidFill>
                <a:latin typeface="Arial"/>
                <a:ea typeface="Arial"/>
                <a:cs typeface="Arial"/>
                <a:sym typeface="Arial"/>
              </a:rPr>
              <a:t>Koagulation</a:t>
            </a:r>
            <a:endParaRPr dirty="0"/>
          </a:p>
        </p:txBody>
      </p:sp>
      <p:sp>
        <p:nvSpPr>
          <p:cNvPr id="459" name="Google Shape;459;p19"/>
          <p:cNvSpPr txBox="1"/>
          <p:nvPr/>
        </p:nvSpPr>
        <p:spPr>
          <a:xfrm>
            <a:off x="3429000" y="2867504"/>
            <a:ext cx="5334000" cy="3688189"/>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400" i="1">
                <a:solidFill>
                  <a:srgbClr val="A5A5A5"/>
                </a:solidFill>
                <a:latin typeface="Arial"/>
                <a:ea typeface="Arial"/>
                <a:cs typeface="Arial"/>
                <a:sym typeface="Arial"/>
              </a:rPr>
              <a:t>Was bedeutet es, wenn man sagt, dass Gewebe „koaguliert“ ist?</a:t>
            </a:r>
            <a:endParaRPr/>
          </a:p>
          <a:p>
            <a:pPr marL="0" marR="0" lvl="0" indent="0" algn="l" rtl="0">
              <a:spcBef>
                <a:spcPts val="0"/>
              </a:spcBef>
              <a:spcAft>
                <a:spcPts val="0"/>
              </a:spcAft>
              <a:buNone/>
            </a:pPr>
            <a:r>
              <a:rPr lang="de-DE" sz="1400">
                <a:solidFill>
                  <a:srgbClr val="A5A5A5"/>
                </a:solidFill>
                <a:latin typeface="Arial"/>
                <a:ea typeface="Arial"/>
                <a:cs typeface="Arial"/>
                <a:sym typeface="Arial"/>
              </a:rPr>
              <a:t>Es bedeutet, dass die Proteine denaturiert wurden</a:t>
            </a:r>
            <a:endParaRPr/>
          </a:p>
          <a:p>
            <a:pPr marL="0" marR="0" lvl="0" indent="0" algn="l" rtl="0">
              <a:spcBef>
                <a:spcPts val="0"/>
              </a:spcBef>
              <a:spcAft>
                <a:spcPts val="0"/>
              </a:spcAft>
              <a:buNone/>
            </a:pPr>
            <a:endParaRPr sz="1400">
              <a:solidFill>
                <a:srgbClr val="A5A5A5"/>
              </a:solidFill>
              <a:latin typeface="Arial"/>
              <a:ea typeface="Arial"/>
              <a:cs typeface="Arial"/>
              <a:sym typeface="Arial"/>
            </a:endParaRPr>
          </a:p>
          <a:p>
            <a:pPr marL="0" marR="0" lvl="0" indent="0" algn="l" rtl="0">
              <a:spcBef>
                <a:spcPts val="0"/>
              </a:spcBef>
              <a:spcAft>
                <a:spcPts val="0"/>
              </a:spcAft>
              <a:buNone/>
            </a:pPr>
            <a:r>
              <a:rPr lang="de-DE" sz="1400" i="1">
                <a:solidFill>
                  <a:srgbClr val="A5A5A5"/>
                </a:solidFill>
                <a:latin typeface="Arial"/>
                <a:ea typeface="Arial"/>
                <a:cs typeface="Arial"/>
                <a:sym typeface="Arial"/>
              </a:rPr>
              <a:t>OK, was bedeutet es, wenn man sagt, ein Protein sei „denaturiert“ worden?</a:t>
            </a:r>
            <a:endParaRPr/>
          </a:p>
          <a:p>
            <a:pPr marL="0" marR="0" lvl="0" indent="0" algn="l" rtl="0">
              <a:spcBef>
                <a:spcPts val="0"/>
              </a:spcBef>
              <a:spcAft>
                <a:spcPts val="0"/>
              </a:spcAft>
              <a:buNone/>
            </a:pPr>
            <a:r>
              <a:rPr lang="de-DE" sz="1400">
                <a:solidFill>
                  <a:srgbClr val="A5A5A5"/>
                </a:solidFill>
                <a:latin typeface="Arial"/>
                <a:ea typeface="Arial"/>
                <a:cs typeface="Arial"/>
                <a:sym typeface="Arial"/>
              </a:rPr>
              <a:t>Es bedeutet, dass das Protein durch eine bestimmte Einwirkung (in diesem Fall Wärme) aus seiner nativen Konformation herausgedrängt wurde. Da die Funktion eines Proteins untrennbar mit seiner Form verbunden ist, verhalten sich denaturierte Proteine nicht mehr so wie in ihrer nativen Form.</a:t>
            </a:r>
            <a:endParaRPr/>
          </a:p>
          <a:p>
            <a:pPr marL="0" marR="0" lvl="0" indent="0" algn="l" rtl="0">
              <a:spcBef>
                <a:spcPts val="0"/>
              </a:spcBef>
              <a:spcAft>
                <a:spcPts val="0"/>
              </a:spcAft>
              <a:buNone/>
            </a:pPr>
            <a:endParaRPr sz="1400">
              <a:solidFill>
                <a:srgbClr val="A5A5A5"/>
              </a:solidFill>
              <a:latin typeface="Arial"/>
              <a:ea typeface="Arial"/>
              <a:cs typeface="Arial"/>
              <a:sym typeface="Arial"/>
            </a:endParaRPr>
          </a:p>
          <a:p>
            <a:pPr marL="0" marR="0" lvl="0" indent="0" algn="l" rtl="0">
              <a:spcBef>
                <a:spcPts val="0"/>
              </a:spcBef>
              <a:spcAft>
                <a:spcPts val="0"/>
              </a:spcAft>
              <a:buNone/>
            </a:pPr>
            <a:r>
              <a:rPr lang="de-DE" sz="1400" i="1">
                <a:solidFill>
                  <a:srgbClr val="A5A5A5"/>
                </a:solidFill>
                <a:latin typeface="Arial"/>
                <a:ea typeface="Arial"/>
                <a:cs typeface="Arial"/>
                <a:sym typeface="Arial"/>
              </a:rPr>
              <a:t>Können Sie ein Beispiel für die Denaturierung von Proteinen nennen?</a:t>
            </a:r>
            <a:endParaRPr/>
          </a:p>
          <a:p>
            <a:pPr marL="0" marR="0" lvl="0" indent="0" algn="l" rtl="0">
              <a:spcBef>
                <a:spcPts val="0"/>
              </a:spcBef>
              <a:spcAft>
                <a:spcPts val="0"/>
              </a:spcAft>
              <a:buNone/>
            </a:pPr>
            <a:r>
              <a:rPr lang="de-DE" sz="1400">
                <a:solidFill>
                  <a:srgbClr val="A5A5A5"/>
                </a:solidFill>
                <a:latin typeface="Arial"/>
                <a:ea typeface="Arial"/>
                <a:cs typeface="Arial"/>
                <a:sym typeface="Arial"/>
              </a:rPr>
              <a:t>Nehmen Sie Eiweiß. In seinem nativen Zustand ist es eine klare Flüssigkeit. Wenn jedoch ausreichend Wärme zugeführt wird, wird es zu einem weißen Feststoff. (Und wenn man ausreichend Salsa auf den weißen Feststoff gibt, wird es köstlich.)</a:t>
            </a:r>
            <a:endParaRPr/>
          </a:p>
        </p:txBody>
      </p:sp>
      <p:sp>
        <p:nvSpPr>
          <p:cNvPr id="460" name="Google Shape;460;p19"/>
          <p:cNvSpPr/>
          <p:nvPr/>
        </p:nvSpPr>
        <p:spPr>
          <a:xfrm>
            <a:off x="2008188" y="3314700"/>
            <a:ext cx="1458912" cy="4191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461" name="Google Shape;461;p19"/>
          <p:cNvSpPr txBox="1"/>
          <p:nvPr/>
        </p:nvSpPr>
        <p:spPr>
          <a:xfrm>
            <a:off x="4343400" y="3680936"/>
            <a:ext cx="3362325" cy="764312"/>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i="1">
                <a:solidFill>
                  <a:schemeClr val="lt1"/>
                </a:solidFill>
                <a:latin typeface="Arial"/>
                <a:ea typeface="Arial"/>
                <a:cs typeface="Arial"/>
                <a:sym typeface="Arial"/>
              </a:rPr>
              <a:t>Bei welcher Temperatur beginnt das Netzhautgewebe zu koagulieren?</a:t>
            </a:r>
            <a:endParaRPr/>
          </a:p>
          <a:p>
            <a:pPr marL="0" marR="0" lvl="0" indent="0" algn="l" rtl="0">
              <a:spcBef>
                <a:spcPts val="0"/>
              </a:spcBef>
              <a:spcAft>
                <a:spcPts val="0"/>
              </a:spcAft>
              <a:buNone/>
            </a:pPr>
            <a:r>
              <a:rPr lang="de-DE" sz="1600" b="1">
                <a:solidFill>
                  <a:srgbClr val="002060"/>
                </a:solidFill>
                <a:latin typeface="Arial"/>
                <a:ea typeface="Arial"/>
                <a:cs typeface="Arial"/>
                <a:sym typeface="Arial"/>
              </a:rPr>
              <a:t>65 °</a:t>
            </a:r>
            <a:r>
              <a:rPr lang="de-DE" sz="1600" b="1" baseline="30000">
                <a:solidFill>
                  <a:srgbClr val="002060"/>
                </a:solidFill>
                <a:latin typeface="Arial"/>
                <a:ea typeface="Arial"/>
                <a:cs typeface="Arial"/>
                <a:sym typeface="Arial"/>
              </a:rPr>
              <a:t>o</a:t>
            </a:r>
            <a:r>
              <a:rPr lang="de-DE" sz="1600" b="1">
                <a:solidFill>
                  <a:srgbClr val="002060"/>
                </a:solidFill>
                <a:latin typeface="Arial"/>
                <a:ea typeface="Arial"/>
                <a:cs typeface="Arial"/>
                <a:sym typeface="Arial"/>
              </a:rPr>
              <a:t> °C</a:t>
            </a:r>
            <a:endParaRPr/>
          </a:p>
        </p:txBody>
      </p:sp>
      <p:sp>
        <p:nvSpPr>
          <p:cNvPr id="463" name="Google Shape;463;p19"/>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F</a:t>
            </a:r>
            <a:endParaRPr/>
          </a:p>
        </p:txBody>
      </p:sp>
      <p:sp>
        <p:nvSpPr>
          <p:cNvPr id="3" name="Google Shape;340;p12">
            <a:extLst>
              <a:ext uri="{FF2B5EF4-FFF2-40B4-BE49-F238E27FC236}">
                <a16:creationId xmlns:a16="http://schemas.microsoft.com/office/drawing/2014/main" id="{467954E7-A1C4-0686-26D6-825287025F20}"/>
              </a:ext>
            </a:extLst>
          </p:cNvPr>
          <p:cNvSpPr txBox="1"/>
          <p:nvPr/>
        </p:nvSpPr>
        <p:spPr>
          <a:xfrm>
            <a:off x="1568496" y="1001602"/>
            <a:ext cx="6113799" cy="639897"/>
          </a:xfrm>
          <a:prstGeom prst="rect">
            <a:avLst/>
          </a:prstGeom>
          <a:noFill/>
          <a:ln>
            <a:noFill/>
          </a:ln>
        </p:spPr>
        <p:txBody>
          <a:bodyPr spcFirstLastPara="1" wrap="square" lIns="25400" tIns="12700" rIns="25400" bIns="12700" anchor="t" anchorCtr="0">
            <a:noAutofit/>
          </a:bodyPr>
          <a:lstStyle/>
          <a:p>
            <a:pPr marL="0" marR="0" lvl="0" indent="0" algn="ctr" rtl="0">
              <a:spcBef>
                <a:spcPts val="0"/>
              </a:spcBef>
              <a:spcAft>
                <a:spcPts val="0"/>
              </a:spcAft>
              <a:buNone/>
            </a:pPr>
            <a:r>
              <a:rPr lang="de-DE" sz="2000" i="1" dirty="0">
                <a:solidFill>
                  <a:schemeClr val="dk1"/>
                </a:solidFill>
                <a:latin typeface="Arial"/>
                <a:ea typeface="Arial"/>
                <a:cs typeface="Arial"/>
                <a:sym typeface="Arial"/>
              </a:rPr>
              <a:t>Die fünf Arten der Laser-Gewebe-Wechselwirkung:</a:t>
            </a:r>
            <a:endParaRPr sz="2000" i="1" dirty="0">
              <a:solidFill>
                <a:schemeClr val="dk1"/>
              </a:solidFill>
              <a:latin typeface="Arial"/>
              <a:ea typeface="Arial"/>
              <a:cs typeface="Arial"/>
              <a:sym typeface="Arial"/>
            </a:endParaRPr>
          </a:p>
        </p:txBody>
      </p:sp>
      <p:sp>
        <p:nvSpPr>
          <p:cNvPr id="5" name="Google Shape;342;p12">
            <a:extLst>
              <a:ext uri="{FF2B5EF4-FFF2-40B4-BE49-F238E27FC236}">
                <a16:creationId xmlns:a16="http://schemas.microsoft.com/office/drawing/2014/main" id="{304F1F70-1AB3-D242-6607-8C21B19ACB6B}"/>
              </a:ext>
            </a:extLst>
          </p:cNvPr>
          <p:cNvSpPr txBox="1"/>
          <p:nvPr/>
        </p:nvSpPr>
        <p:spPr>
          <a:xfrm>
            <a:off x="2018216" y="240268"/>
            <a:ext cx="5117106" cy="579646"/>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dirty="0">
                <a:solidFill>
                  <a:schemeClr val="lt1"/>
                </a:solidFill>
                <a:latin typeface="Arial"/>
                <a:ea typeface="Arial"/>
                <a:cs typeface="Arial"/>
                <a:sym typeface="Arial"/>
              </a:rPr>
              <a:t>Linsen </a:t>
            </a:r>
            <a:r>
              <a:rPr lang="de-DE" sz="2000" i="1" dirty="0">
                <a:solidFill>
                  <a:schemeClr val="lt1"/>
                </a:solidFill>
                <a:latin typeface="Arial"/>
                <a:ea typeface="Arial"/>
                <a:cs typeface="Arial"/>
                <a:sym typeface="Arial"/>
              </a:rPr>
              <a:t>für </a:t>
            </a:r>
            <a:r>
              <a:rPr lang="de-DE" sz="2000" i="1" dirty="0">
                <a:solidFill>
                  <a:srgbClr val="0000FF"/>
                </a:solidFill>
                <a:latin typeface="Arial"/>
                <a:ea typeface="Arial"/>
                <a:cs typeface="Arial"/>
                <a:sym typeface="Arial"/>
              </a:rPr>
              <a:t>die </a:t>
            </a:r>
            <a:r>
              <a:rPr lang="de-DE" sz="2000" b="1" dirty="0">
                <a:solidFill>
                  <a:srgbClr val="0000FF"/>
                </a:solidFill>
                <a:latin typeface="Arial"/>
                <a:ea typeface="Arial"/>
                <a:cs typeface="Arial"/>
                <a:sym typeface="Arial"/>
              </a:rPr>
              <a:t>Laser</a:t>
            </a:r>
            <a:r>
              <a:rPr lang="de-DE" sz="2000" i="1" dirty="0">
                <a:solidFill>
                  <a:srgbClr val="0000FF"/>
                </a:solidFill>
                <a:latin typeface="Arial"/>
                <a:ea typeface="Arial"/>
                <a:cs typeface="Arial"/>
                <a:sym typeface="Arial"/>
              </a:rPr>
              <a:t>-</a:t>
            </a:r>
            <a:r>
              <a:rPr lang="de-DE" sz="2000" i="1" dirty="0" err="1">
                <a:solidFill>
                  <a:srgbClr val="0000FF"/>
                </a:solidFill>
                <a:latin typeface="Arial"/>
                <a:ea typeface="Arial"/>
                <a:cs typeface="Arial"/>
                <a:sym typeface="Arial"/>
              </a:rPr>
              <a:t>Photokoagulation</a:t>
            </a:r>
            <a:r>
              <a:rPr lang="de-DE" sz="2000" i="1" dirty="0">
                <a:solidFill>
                  <a:srgbClr val="0000FF"/>
                </a:solidFill>
                <a:latin typeface="Arial"/>
                <a:ea typeface="Arial"/>
                <a:cs typeface="Arial"/>
                <a:sym typeface="Arial"/>
              </a:rPr>
              <a:t> </a:t>
            </a:r>
            <a:r>
              <a:rPr lang="de-DE" sz="2000" i="1" dirty="0">
                <a:solidFill>
                  <a:schemeClr val="lt1"/>
                </a:solidFill>
                <a:latin typeface="Arial"/>
                <a:ea typeface="Arial"/>
                <a:cs typeface="Arial"/>
                <a:sym typeface="Arial"/>
              </a:rPr>
              <a:t>der Netzhaut</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3" name="Google Shape;163;p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de-DE" sz="1000">
                <a:solidFill>
                  <a:schemeClr val="dk1"/>
                </a:solidFill>
                <a:latin typeface="Arial"/>
                <a:ea typeface="Arial"/>
                <a:cs typeface="Arial"/>
                <a:sym typeface="Arial"/>
              </a:rPr>
              <a:t>2</a:t>
            </a:fld>
            <a:endParaRPr sz="1000">
              <a:solidFill>
                <a:schemeClr val="dk1"/>
              </a:solidFill>
              <a:latin typeface="Arial"/>
              <a:ea typeface="Arial"/>
              <a:cs typeface="Arial"/>
              <a:sym typeface="Arial"/>
            </a:endParaRPr>
          </a:p>
        </p:txBody>
      </p:sp>
      <p:sp>
        <p:nvSpPr>
          <p:cNvPr id="166" name="Google Shape;166;p2"/>
          <p:cNvSpPr txBox="1"/>
          <p:nvPr/>
        </p:nvSpPr>
        <p:spPr>
          <a:xfrm>
            <a:off x="775761" y="1783229"/>
            <a:ext cx="404278"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b="1" i="1">
                <a:solidFill>
                  <a:srgbClr val="0000FF"/>
                </a:solidFill>
                <a:latin typeface="Arial"/>
                <a:ea typeface="Arial"/>
                <a:cs typeface="Arial"/>
                <a:sym typeface="Arial"/>
              </a:rPr>
              <a:t>?</a:t>
            </a:r>
            <a:endParaRPr/>
          </a:p>
        </p:txBody>
      </p:sp>
      <p:sp>
        <p:nvSpPr>
          <p:cNvPr id="167" name="Google Shape;167;p2"/>
          <p:cNvSpPr txBox="1"/>
          <p:nvPr/>
        </p:nvSpPr>
        <p:spPr>
          <a:xfrm>
            <a:off x="2370094" y="1776464"/>
            <a:ext cx="404278"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b="1" i="1">
                <a:solidFill>
                  <a:srgbClr val="0000FF"/>
                </a:solidFill>
                <a:latin typeface="Arial"/>
                <a:ea typeface="Arial"/>
                <a:cs typeface="Arial"/>
                <a:sym typeface="Arial"/>
              </a:rPr>
              <a:t>?</a:t>
            </a:r>
            <a:endParaRPr/>
          </a:p>
        </p:txBody>
      </p:sp>
      <p:sp>
        <p:nvSpPr>
          <p:cNvPr id="168" name="Google Shape;168;p2"/>
          <p:cNvSpPr txBox="1"/>
          <p:nvPr/>
        </p:nvSpPr>
        <p:spPr>
          <a:xfrm>
            <a:off x="3964427" y="1783229"/>
            <a:ext cx="404278"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b="1" i="1">
                <a:solidFill>
                  <a:srgbClr val="0000FF"/>
                </a:solidFill>
                <a:latin typeface="Arial"/>
                <a:ea typeface="Arial"/>
                <a:cs typeface="Arial"/>
                <a:sym typeface="Arial"/>
              </a:rPr>
              <a:t>?</a:t>
            </a:r>
            <a:endParaRPr/>
          </a:p>
        </p:txBody>
      </p:sp>
      <p:sp>
        <p:nvSpPr>
          <p:cNvPr id="169" name="Google Shape;169;p2"/>
          <p:cNvSpPr txBox="1"/>
          <p:nvPr/>
        </p:nvSpPr>
        <p:spPr>
          <a:xfrm>
            <a:off x="5894874" y="1783229"/>
            <a:ext cx="404278"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b="1" i="1">
                <a:solidFill>
                  <a:srgbClr val="0000FF"/>
                </a:solidFill>
                <a:latin typeface="Arial"/>
                <a:ea typeface="Arial"/>
                <a:cs typeface="Arial"/>
                <a:sym typeface="Arial"/>
              </a:rPr>
              <a:t>?</a:t>
            </a:r>
            <a:endParaRPr/>
          </a:p>
        </p:txBody>
      </p:sp>
      <p:sp>
        <p:nvSpPr>
          <p:cNvPr id="170" name="Google Shape;170;p2"/>
          <p:cNvSpPr txBox="1"/>
          <p:nvPr/>
        </p:nvSpPr>
        <p:spPr>
          <a:xfrm>
            <a:off x="7825321" y="1776464"/>
            <a:ext cx="404278"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b="1" i="1">
                <a:solidFill>
                  <a:srgbClr val="0000FF"/>
                </a:solidFill>
                <a:latin typeface="Arial"/>
                <a:ea typeface="Arial"/>
                <a:cs typeface="Arial"/>
                <a:sym typeface="Arial"/>
              </a:rPr>
              <a:t>?</a:t>
            </a:r>
            <a:endParaRPr/>
          </a:p>
        </p:txBody>
      </p:sp>
      <p:sp>
        <p:nvSpPr>
          <p:cNvPr id="172" name="Google Shape;172;p2"/>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F</a:t>
            </a:r>
            <a:endParaRPr/>
          </a:p>
        </p:txBody>
      </p:sp>
      <p:sp>
        <p:nvSpPr>
          <p:cNvPr id="3" name="Google Shape;204;p4">
            <a:extLst>
              <a:ext uri="{FF2B5EF4-FFF2-40B4-BE49-F238E27FC236}">
                <a16:creationId xmlns:a16="http://schemas.microsoft.com/office/drawing/2014/main" id="{B0B3AAB8-E6C4-547D-0025-3C1F74B3C2C9}"/>
              </a:ext>
            </a:extLst>
          </p:cNvPr>
          <p:cNvSpPr txBox="1"/>
          <p:nvPr/>
        </p:nvSpPr>
        <p:spPr>
          <a:xfrm>
            <a:off x="521694" y="266106"/>
            <a:ext cx="5117106" cy="579646"/>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a:solidFill>
                  <a:schemeClr val="lt1"/>
                </a:solidFill>
                <a:latin typeface="Arial"/>
                <a:ea typeface="Arial"/>
                <a:cs typeface="Arial"/>
                <a:sym typeface="Arial"/>
              </a:rPr>
              <a:t>Linsen </a:t>
            </a:r>
            <a:r>
              <a:rPr lang="de-DE" sz="2000" i="1">
                <a:solidFill>
                  <a:schemeClr val="lt1"/>
                </a:solidFill>
                <a:latin typeface="Arial"/>
                <a:ea typeface="Arial"/>
                <a:cs typeface="Arial"/>
                <a:sym typeface="Arial"/>
              </a:rPr>
              <a:t>für die retinale </a:t>
            </a:r>
            <a:r>
              <a:rPr lang="de-DE" sz="2000" b="1">
                <a:solidFill>
                  <a:srgbClr val="0000FF"/>
                </a:solidFill>
                <a:latin typeface="Arial"/>
                <a:ea typeface="Arial"/>
                <a:cs typeface="Arial"/>
                <a:sym typeface="Arial"/>
              </a:rPr>
              <a:t>Laser</a:t>
            </a:r>
            <a:r>
              <a:rPr lang="de-DE" sz="2000" i="1">
                <a:solidFill>
                  <a:schemeClr val="lt1"/>
                </a:solidFill>
                <a:latin typeface="Arial"/>
                <a:ea typeface="Arial"/>
                <a:cs typeface="Arial"/>
                <a:sym typeface="Arial"/>
              </a:rPr>
              <a:t>-Photokoagulation</a:t>
            </a:r>
            <a:endParaRPr/>
          </a:p>
        </p:txBody>
      </p:sp>
      <p:sp>
        <p:nvSpPr>
          <p:cNvPr id="5" name="Google Shape;164;p2">
            <a:extLst>
              <a:ext uri="{FF2B5EF4-FFF2-40B4-BE49-F238E27FC236}">
                <a16:creationId xmlns:a16="http://schemas.microsoft.com/office/drawing/2014/main" id="{1F4F7CA1-929F-3E83-701E-4C5C3957D8EF}"/>
              </a:ext>
            </a:extLst>
          </p:cNvPr>
          <p:cNvSpPr txBox="1"/>
          <p:nvPr/>
        </p:nvSpPr>
        <p:spPr>
          <a:xfrm>
            <a:off x="711200" y="943530"/>
            <a:ext cx="7061200" cy="64120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2000" i="1" dirty="0">
                <a:solidFill>
                  <a:schemeClr val="dk1"/>
                </a:solidFill>
                <a:latin typeface="Arial"/>
                <a:ea typeface="Arial"/>
                <a:cs typeface="Arial"/>
                <a:sym typeface="Arial"/>
              </a:rPr>
              <a:t>Was sind Die fünf Arten der Laser-Gewebe-Wechselwirkung?</a:t>
            </a:r>
            <a:r>
              <a:rPr lang="de-DE" sz="2000" i="1" dirty="0">
                <a:solidFill>
                  <a:schemeClr val="lt1"/>
                </a:solidFill>
                <a:latin typeface="Arial"/>
                <a:ea typeface="Arial"/>
                <a:cs typeface="Arial"/>
                <a:sym typeface="Arial"/>
              </a:rPr>
              <a:t>:</a:t>
            </a:r>
            <a:endParaRPr dirty="0"/>
          </a:p>
          <a:p>
            <a:pPr marL="0" marR="0" lvl="0" indent="0" algn="l" rtl="0">
              <a:spcBef>
                <a:spcPts val="0"/>
              </a:spcBef>
              <a:spcAft>
                <a:spcPts val="0"/>
              </a:spcAft>
              <a:buNone/>
            </a:pPr>
            <a:endParaRPr sz="2000" i="1" dirty="0">
              <a:solidFill>
                <a:schemeClr val="dk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de-DE" sz="1000">
                <a:solidFill>
                  <a:schemeClr val="dk1"/>
                </a:solidFill>
                <a:latin typeface="Arial"/>
                <a:ea typeface="Arial"/>
                <a:cs typeface="Arial"/>
                <a:sym typeface="Arial"/>
              </a:rPr>
              <a:t>20</a:t>
            </a:fld>
            <a:endParaRPr sz="1000">
              <a:solidFill>
                <a:schemeClr val="dk1"/>
              </a:solidFill>
              <a:latin typeface="Arial"/>
              <a:ea typeface="Arial"/>
              <a:cs typeface="Arial"/>
              <a:sym typeface="Arial"/>
            </a:endParaRPr>
          </a:p>
        </p:txBody>
      </p:sp>
      <p:sp>
        <p:nvSpPr>
          <p:cNvPr id="469" name="Google Shape;469;p20"/>
          <p:cNvSpPr txBox="1"/>
          <p:nvPr/>
        </p:nvSpPr>
        <p:spPr>
          <a:xfrm>
            <a:off x="419100" y="1782763"/>
            <a:ext cx="1095375"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chemisch</a:t>
            </a:r>
            <a:endParaRPr dirty="0"/>
          </a:p>
        </p:txBody>
      </p:sp>
      <p:sp>
        <p:nvSpPr>
          <p:cNvPr id="470" name="Google Shape;470;p20"/>
          <p:cNvSpPr txBox="1"/>
          <p:nvPr/>
        </p:nvSpPr>
        <p:spPr>
          <a:xfrm>
            <a:off x="2008188" y="1887538"/>
            <a:ext cx="1082675" cy="27186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de-DE" sz="1600" b="1">
                <a:solidFill>
                  <a:srgbClr val="0000FF"/>
                </a:solidFill>
                <a:latin typeface="Arial"/>
                <a:ea typeface="Arial"/>
                <a:cs typeface="Arial"/>
                <a:sym typeface="Arial"/>
              </a:rPr>
              <a:t>Thermisch</a:t>
            </a:r>
            <a:endParaRPr sz="1600" b="1">
              <a:solidFill>
                <a:schemeClr val="dk1"/>
              </a:solidFill>
              <a:latin typeface="Arial"/>
              <a:ea typeface="Arial"/>
              <a:cs typeface="Arial"/>
              <a:sym typeface="Arial"/>
            </a:endParaRPr>
          </a:p>
        </p:txBody>
      </p:sp>
      <p:sp>
        <p:nvSpPr>
          <p:cNvPr id="471" name="Google Shape;471;p20"/>
          <p:cNvSpPr txBox="1"/>
          <p:nvPr/>
        </p:nvSpPr>
        <p:spPr>
          <a:xfrm>
            <a:off x="3646488" y="1782763"/>
            <a:ext cx="993775" cy="512961"/>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a:solidFill>
                  <a:srgbClr val="BFBFBF"/>
                </a:solidFill>
                <a:latin typeface="Arial"/>
                <a:ea typeface="Arial"/>
                <a:cs typeface="Arial"/>
                <a:sym typeface="Arial"/>
              </a:rPr>
              <a:t>Photo-</a:t>
            </a:r>
            <a:endParaRPr/>
          </a:p>
          <a:p>
            <a:pPr marL="0" marR="0" lvl="0" indent="0" algn="ctr" rtl="0">
              <a:lnSpc>
                <a:spcPct val="118750"/>
              </a:lnSpc>
              <a:spcBef>
                <a:spcPts val="0"/>
              </a:spcBef>
              <a:spcAft>
                <a:spcPts val="0"/>
              </a:spcAft>
              <a:buNone/>
            </a:pPr>
            <a:r>
              <a:rPr lang="de-DE" sz="1600">
                <a:solidFill>
                  <a:srgbClr val="BFBFBF"/>
                </a:solidFill>
                <a:latin typeface="Arial"/>
                <a:ea typeface="Arial"/>
                <a:cs typeface="Arial"/>
                <a:sym typeface="Arial"/>
              </a:rPr>
              <a:t>Ablation</a:t>
            </a:r>
            <a:endParaRPr/>
          </a:p>
        </p:txBody>
      </p:sp>
      <p:sp>
        <p:nvSpPr>
          <p:cNvPr id="472" name="Google Shape;472;p20"/>
          <p:cNvSpPr txBox="1"/>
          <p:nvPr/>
        </p:nvSpPr>
        <p:spPr>
          <a:xfrm>
            <a:off x="5170488" y="1782763"/>
            <a:ext cx="1839912"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Plasmainduzierte</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Ablation</a:t>
            </a:r>
            <a:endParaRPr dirty="0"/>
          </a:p>
        </p:txBody>
      </p:sp>
      <p:sp>
        <p:nvSpPr>
          <p:cNvPr id="473" name="Google Shape;473;p20"/>
          <p:cNvSpPr txBox="1"/>
          <p:nvPr/>
        </p:nvSpPr>
        <p:spPr>
          <a:xfrm>
            <a:off x="7464425" y="1752600"/>
            <a:ext cx="1185863"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distruption</a:t>
            </a:r>
            <a:endParaRPr dirty="0"/>
          </a:p>
        </p:txBody>
      </p:sp>
      <p:sp>
        <p:nvSpPr>
          <p:cNvPr id="474" name="Google Shape;474;p20"/>
          <p:cNvSpPr txBox="1"/>
          <p:nvPr/>
        </p:nvSpPr>
        <p:spPr>
          <a:xfrm>
            <a:off x="7258050" y="2292350"/>
            <a:ext cx="1638300" cy="404854"/>
          </a:xfrm>
          <a:prstGeom prst="rect">
            <a:avLst/>
          </a:prstGeom>
          <a:noFill/>
          <a:ln>
            <a:noFill/>
          </a:ln>
        </p:spPr>
        <p:txBody>
          <a:bodyPr spcFirstLastPara="1" wrap="square" lIns="25400" tIns="12700" rIns="25400" bIns="12700" anchor="t" anchorCtr="0">
            <a:spAutoFit/>
          </a:bodyPr>
          <a:lstStyle/>
          <a:p>
            <a:pPr marL="0" marR="0" lvl="0" indent="0" algn="ctr" rtl="0">
              <a:lnSpc>
                <a:spcPct val="87500"/>
              </a:lnSpc>
              <a:spcBef>
                <a:spcPts val="0"/>
              </a:spcBef>
              <a:spcAft>
                <a:spcPts val="0"/>
              </a:spcAft>
              <a:buNone/>
            </a:pPr>
            <a:endParaRPr dirty="0"/>
          </a:p>
          <a:p>
            <a:pPr marL="0" marR="0" lvl="0" indent="0" algn="ctr" rtl="0">
              <a:lnSpc>
                <a:spcPct val="87500"/>
              </a:lnSpc>
              <a:spcBef>
                <a:spcPts val="0"/>
              </a:spcBef>
              <a:spcAft>
                <a:spcPts val="0"/>
              </a:spcAft>
              <a:buNone/>
            </a:pPr>
            <a:endParaRPr dirty="0"/>
          </a:p>
        </p:txBody>
      </p:sp>
      <p:sp>
        <p:nvSpPr>
          <p:cNvPr id="476" name="Google Shape;476;p20"/>
          <p:cNvSpPr txBox="1"/>
          <p:nvPr/>
        </p:nvSpPr>
        <p:spPr>
          <a:xfrm>
            <a:off x="1975058" y="2535732"/>
            <a:ext cx="5530850" cy="2395528"/>
          </a:xfrm>
          <a:prstGeom prst="rect">
            <a:avLst/>
          </a:prstGeom>
          <a:noFill/>
          <a:ln>
            <a:noFill/>
          </a:ln>
        </p:spPr>
        <p:txBody>
          <a:bodyPr spcFirstLastPara="1" wrap="square" lIns="25400" tIns="12700" rIns="25400" bIns="12700" anchor="t" anchorCtr="0">
            <a:spAutoFit/>
          </a:bodyPr>
          <a:lstStyle/>
          <a:p>
            <a:pPr lvl="0"/>
            <a:r>
              <a:rPr lang="de-DE" i="1" dirty="0">
                <a:solidFill>
                  <a:srgbClr val="BFBFBF"/>
                </a:solidFill>
              </a:rPr>
              <a:t>Thermische Effekte auf Gewebe bewegen sich auf einem Kontinuum. Welches sind die fünf Grade thermischer Effekte?</a:t>
            </a:r>
          </a:p>
          <a:p>
            <a:pPr marL="0" marR="0" lvl="0" indent="0" algn="l" rtl="0">
              <a:spcBef>
                <a:spcPts val="0"/>
              </a:spcBef>
              <a:spcAft>
                <a:spcPts val="0"/>
              </a:spcAft>
              <a:buNone/>
            </a:pPr>
            <a:endParaRPr lang="de-DE" sz="1400" dirty="0">
              <a:solidFill>
                <a:srgbClr val="BFBFBF"/>
              </a:solidFill>
              <a:latin typeface="Arial"/>
              <a:ea typeface="Arial"/>
              <a:cs typeface="Arial"/>
              <a:sym typeface="Arial"/>
            </a:endParaRPr>
          </a:p>
          <a:p>
            <a:pPr marL="0" marR="0" lvl="0" indent="0" algn="l" rtl="0">
              <a:spcBef>
                <a:spcPts val="0"/>
              </a:spcBef>
              <a:spcAft>
                <a:spcPts val="0"/>
              </a:spcAft>
              <a:buNone/>
            </a:pPr>
            <a:r>
              <a:rPr lang="de-DE" sz="1400" dirty="0">
                <a:solidFill>
                  <a:srgbClr val="BFBFBF"/>
                </a:solidFill>
                <a:latin typeface="Arial"/>
                <a:ea typeface="Arial"/>
                <a:cs typeface="Arial"/>
                <a:sym typeface="Arial"/>
              </a:rPr>
              <a:t>--Hyperthermie</a:t>
            </a:r>
            <a:endParaRPr dirty="0"/>
          </a:p>
          <a:p>
            <a:pPr marL="0" marR="0" lvl="0" indent="0" algn="l" rtl="0">
              <a:spcBef>
                <a:spcPts val="0"/>
              </a:spcBef>
              <a:spcAft>
                <a:spcPts val="0"/>
              </a:spcAft>
              <a:buNone/>
            </a:pPr>
            <a:r>
              <a:rPr lang="de-DE" sz="1400" b="1" dirty="0">
                <a:solidFill>
                  <a:srgbClr val="0000FF"/>
                </a:solidFill>
                <a:latin typeface="Arial"/>
                <a:ea typeface="Arial"/>
                <a:cs typeface="Arial"/>
                <a:sym typeface="Arial"/>
              </a:rPr>
              <a:t>--Koagulation</a:t>
            </a:r>
            <a:endParaRPr sz="1400" b="1" dirty="0">
              <a:solidFill>
                <a:srgbClr val="BFBFBF"/>
              </a:solidFill>
              <a:latin typeface="Arial"/>
              <a:ea typeface="Arial"/>
              <a:cs typeface="Arial"/>
              <a:sym typeface="Arial"/>
            </a:endParaRPr>
          </a:p>
          <a:p>
            <a:pPr marL="0" marR="0" lvl="0" indent="0" algn="l" rtl="0">
              <a:spcBef>
                <a:spcPts val="0"/>
              </a:spcBef>
              <a:spcAft>
                <a:spcPts val="0"/>
              </a:spcAft>
              <a:buNone/>
            </a:pPr>
            <a:r>
              <a:rPr lang="de-DE" sz="1400" dirty="0">
                <a:solidFill>
                  <a:srgbClr val="BFBFBF"/>
                </a:solidFill>
                <a:latin typeface="Arial"/>
                <a:ea typeface="Arial"/>
                <a:cs typeface="Arial"/>
                <a:sym typeface="Arial"/>
              </a:rPr>
              <a:t>--Verdampfung</a:t>
            </a:r>
            <a:endParaRPr dirty="0"/>
          </a:p>
          <a:p>
            <a:pPr marL="0" marR="0" lvl="0" indent="0" algn="l" rtl="0">
              <a:spcBef>
                <a:spcPts val="0"/>
              </a:spcBef>
              <a:spcAft>
                <a:spcPts val="0"/>
              </a:spcAft>
              <a:buNone/>
            </a:pPr>
            <a:r>
              <a:rPr lang="de-DE" sz="1400" dirty="0">
                <a:solidFill>
                  <a:srgbClr val="BFBFBF"/>
                </a:solidFill>
                <a:latin typeface="Arial"/>
                <a:ea typeface="Arial"/>
                <a:cs typeface="Arial"/>
                <a:sym typeface="Arial"/>
              </a:rPr>
              <a:t>--</a:t>
            </a:r>
            <a:r>
              <a:rPr lang="de-DE" sz="1400" dirty="0" err="1">
                <a:solidFill>
                  <a:srgbClr val="BFBFBF"/>
                </a:solidFill>
                <a:latin typeface="Arial"/>
                <a:ea typeface="Arial"/>
                <a:cs typeface="Arial"/>
                <a:sym typeface="Arial"/>
              </a:rPr>
              <a:t>Karbonisierung</a:t>
            </a:r>
            <a:endParaRPr dirty="0"/>
          </a:p>
          <a:p>
            <a:pPr marL="0" marR="0" lvl="0" indent="0" algn="l" rtl="0">
              <a:spcBef>
                <a:spcPts val="0"/>
              </a:spcBef>
              <a:spcAft>
                <a:spcPts val="0"/>
              </a:spcAft>
              <a:buNone/>
            </a:pPr>
            <a:r>
              <a:rPr lang="de-DE" sz="1400" dirty="0">
                <a:solidFill>
                  <a:srgbClr val="BFBFBF"/>
                </a:solidFill>
                <a:latin typeface="Arial"/>
                <a:ea typeface="Arial"/>
                <a:cs typeface="Arial"/>
                <a:sym typeface="Arial"/>
              </a:rPr>
              <a:t>--Schmelzen</a:t>
            </a:r>
            <a:endParaRPr dirty="0"/>
          </a:p>
          <a:p>
            <a:pPr marL="0" marR="0" lvl="0" indent="0" algn="l" rtl="0">
              <a:spcBef>
                <a:spcPts val="0"/>
              </a:spcBef>
              <a:spcAft>
                <a:spcPts val="0"/>
              </a:spcAft>
              <a:buNone/>
            </a:pPr>
            <a:endParaRPr sz="1400" dirty="0">
              <a:solidFill>
                <a:srgbClr val="BFBFBF"/>
              </a:solidFill>
              <a:latin typeface="Arial"/>
              <a:ea typeface="Arial"/>
              <a:cs typeface="Arial"/>
              <a:sym typeface="Arial"/>
            </a:endParaRPr>
          </a:p>
          <a:p>
            <a:pPr marL="0" marR="0" lvl="0" indent="0" algn="l" rtl="0">
              <a:spcBef>
                <a:spcPts val="0"/>
              </a:spcBef>
              <a:spcAft>
                <a:spcPts val="0"/>
              </a:spcAft>
              <a:buNone/>
            </a:pPr>
            <a:r>
              <a:rPr lang="de-DE" sz="1400" i="1" dirty="0">
                <a:solidFill>
                  <a:srgbClr val="BFBFBF"/>
                </a:solidFill>
                <a:latin typeface="Arial"/>
                <a:ea typeface="Arial"/>
                <a:cs typeface="Arial"/>
                <a:sym typeface="Arial"/>
              </a:rPr>
              <a:t>Welcher thermische Effekt wird am häufigsten eingesetzt?</a:t>
            </a:r>
            <a:endParaRPr dirty="0"/>
          </a:p>
          <a:p>
            <a:pPr marL="0" marR="0" lvl="0" indent="0" algn="l" rtl="0">
              <a:spcBef>
                <a:spcPts val="0"/>
              </a:spcBef>
              <a:spcAft>
                <a:spcPts val="0"/>
              </a:spcAft>
              <a:buNone/>
            </a:pPr>
            <a:r>
              <a:rPr lang="de-DE" sz="1400" dirty="0">
                <a:solidFill>
                  <a:srgbClr val="BFBFBF"/>
                </a:solidFill>
                <a:latin typeface="Arial"/>
                <a:ea typeface="Arial"/>
                <a:cs typeface="Arial"/>
                <a:sym typeface="Arial"/>
              </a:rPr>
              <a:t>Koagulation</a:t>
            </a:r>
            <a:endParaRPr dirty="0"/>
          </a:p>
        </p:txBody>
      </p:sp>
      <p:sp>
        <p:nvSpPr>
          <p:cNvPr id="477" name="Google Shape;477;p20"/>
          <p:cNvSpPr txBox="1"/>
          <p:nvPr/>
        </p:nvSpPr>
        <p:spPr>
          <a:xfrm>
            <a:off x="3429000" y="2867504"/>
            <a:ext cx="5334000" cy="3688189"/>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400" i="1">
                <a:solidFill>
                  <a:srgbClr val="A5A5A5"/>
                </a:solidFill>
                <a:latin typeface="Arial"/>
                <a:ea typeface="Arial"/>
                <a:cs typeface="Arial"/>
                <a:sym typeface="Arial"/>
              </a:rPr>
              <a:t>Was bedeutet es, wenn man sagt, dass Gewebe „koaguliert“ ist?</a:t>
            </a:r>
            <a:endParaRPr/>
          </a:p>
          <a:p>
            <a:pPr marL="0" marR="0" lvl="0" indent="0" algn="l" rtl="0">
              <a:spcBef>
                <a:spcPts val="0"/>
              </a:spcBef>
              <a:spcAft>
                <a:spcPts val="0"/>
              </a:spcAft>
              <a:buNone/>
            </a:pPr>
            <a:r>
              <a:rPr lang="de-DE" sz="1400">
                <a:solidFill>
                  <a:srgbClr val="A5A5A5"/>
                </a:solidFill>
                <a:latin typeface="Arial"/>
                <a:ea typeface="Arial"/>
                <a:cs typeface="Arial"/>
                <a:sym typeface="Arial"/>
              </a:rPr>
              <a:t>Es bedeutet, dass die Proteine denaturiert wurden</a:t>
            </a:r>
            <a:endParaRPr/>
          </a:p>
          <a:p>
            <a:pPr marL="0" marR="0" lvl="0" indent="0" algn="l" rtl="0">
              <a:spcBef>
                <a:spcPts val="0"/>
              </a:spcBef>
              <a:spcAft>
                <a:spcPts val="0"/>
              </a:spcAft>
              <a:buNone/>
            </a:pPr>
            <a:endParaRPr sz="1400">
              <a:solidFill>
                <a:srgbClr val="A5A5A5"/>
              </a:solidFill>
              <a:latin typeface="Arial"/>
              <a:ea typeface="Arial"/>
              <a:cs typeface="Arial"/>
              <a:sym typeface="Arial"/>
            </a:endParaRPr>
          </a:p>
          <a:p>
            <a:pPr marL="0" marR="0" lvl="0" indent="0" algn="l" rtl="0">
              <a:spcBef>
                <a:spcPts val="0"/>
              </a:spcBef>
              <a:spcAft>
                <a:spcPts val="0"/>
              </a:spcAft>
              <a:buNone/>
            </a:pPr>
            <a:r>
              <a:rPr lang="de-DE" sz="1400" i="1">
                <a:solidFill>
                  <a:srgbClr val="A5A5A5"/>
                </a:solidFill>
                <a:latin typeface="Arial"/>
                <a:ea typeface="Arial"/>
                <a:cs typeface="Arial"/>
                <a:sym typeface="Arial"/>
              </a:rPr>
              <a:t>OK, was bedeutet es, wenn man sagt, ein Protein sei „denaturiert“ worden?</a:t>
            </a:r>
            <a:endParaRPr/>
          </a:p>
          <a:p>
            <a:pPr marL="0" marR="0" lvl="0" indent="0" algn="l" rtl="0">
              <a:spcBef>
                <a:spcPts val="0"/>
              </a:spcBef>
              <a:spcAft>
                <a:spcPts val="0"/>
              </a:spcAft>
              <a:buNone/>
            </a:pPr>
            <a:r>
              <a:rPr lang="de-DE" sz="1400">
                <a:solidFill>
                  <a:srgbClr val="A5A5A5"/>
                </a:solidFill>
                <a:latin typeface="Arial"/>
                <a:ea typeface="Arial"/>
                <a:cs typeface="Arial"/>
                <a:sym typeface="Arial"/>
              </a:rPr>
              <a:t>Es bedeutet, dass das Protein durch eine Art von einwirkender Belastung (in diesem Fall Wärme) aus seiner nativen Konformation herausgedrängt wurde. Da die Funktion eines Proteins untrennbar mit seiner Form verbunden ist, verhalten sich denaturierte Proteine nicht so wie in ihrer nativen Form.</a:t>
            </a:r>
            <a:endParaRPr/>
          </a:p>
          <a:p>
            <a:pPr marL="0" marR="0" lvl="0" indent="0" algn="l" rtl="0">
              <a:spcBef>
                <a:spcPts val="0"/>
              </a:spcBef>
              <a:spcAft>
                <a:spcPts val="0"/>
              </a:spcAft>
              <a:buNone/>
            </a:pPr>
            <a:endParaRPr sz="1400">
              <a:solidFill>
                <a:srgbClr val="A5A5A5"/>
              </a:solidFill>
              <a:latin typeface="Arial"/>
              <a:ea typeface="Arial"/>
              <a:cs typeface="Arial"/>
              <a:sym typeface="Arial"/>
            </a:endParaRPr>
          </a:p>
          <a:p>
            <a:pPr marL="0" marR="0" lvl="0" indent="0" algn="l" rtl="0">
              <a:spcBef>
                <a:spcPts val="0"/>
              </a:spcBef>
              <a:spcAft>
                <a:spcPts val="0"/>
              </a:spcAft>
              <a:buNone/>
            </a:pPr>
            <a:r>
              <a:rPr lang="de-DE" sz="1400" i="1">
                <a:solidFill>
                  <a:srgbClr val="A5A5A5"/>
                </a:solidFill>
                <a:latin typeface="Arial"/>
                <a:ea typeface="Arial"/>
                <a:cs typeface="Arial"/>
                <a:sym typeface="Arial"/>
              </a:rPr>
              <a:t>Können Sie ein Beispiel für die Denaturierung von Proteinen nennen?</a:t>
            </a:r>
            <a:endParaRPr/>
          </a:p>
          <a:p>
            <a:pPr marL="0" marR="0" lvl="0" indent="0" algn="l" rtl="0">
              <a:spcBef>
                <a:spcPts val="0"/>
              </a:spcBef>
              <a:spcAft>
                <a:spcPts val="0"/>
              </a:spcAft>
              <a:buNone/>
            </a:pPr>
            <a:r>
              <a:rPr lang="de-DE" sz="1400">
                <a:solidFill>
                  <a:srgbClr val="A5A5A5"/>
                </a:solidFill>
                <a:latin typeface="Arial"/>
                <a:ea typeface="Arial"/>
                <a:cs typeface="Arial"/>
                <a:sym typeface="Arial"/>
              </a:rPr>
              <a:t>Nehmen Sie Eiweiß. In seinem nativen Zustand ist es eine klare Flüssigkeit. Wenn jedoch ausreichend Wärme zugeführt wird, wird es zu einem weißen Feststoff. (Und wenn man ausreichend Salsa auf den weißen Feststoff gibt, wird es köstlich.)</a:t>
            </a:r>
            <a:endParaRPr/>
          </a:p>
        </p:txBody>
      </p:sp>
      <p:sp>
        <p:nvSpPr>
          <p:cNvPr id="478" name="Google Shape;478;p20"/>
          <p:cNvSpPr/>
          <p:nvPr/>
        </p:nvSpPr>
        <p:spPr>
          <a:xfrm>
            <a:off x="2008188" y="3314700"/>
            <a:ext cx="1458912" cy="4191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79" name="Google Shape;479;p20"/>
          <p:cNvSpPr txBox="1"/>
          <p:nvPr/>
        </p:nvSpPr>
        <p:spPr>
          <a:xfrm>
            <a:off x="4343400" y="3680936"/>
            <a:ext cx="3362325" cy="764312"/>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i="1">
                <a:solidFill>
                  <a:schemeClr val="lt1"/>
                </a:solidFill>
                <a:latin typeface="Arial"/>
                <a:ea typeface="Arial"/>
                <a:cs typeface="Arial"/>
                <a:sym typeface="Arial"/>
              </a:rPr>
              <a:t>Bei welcher Temperatur beginnt das Netzhautgewebe zu koagulieren?</a:t>
            </a:r>
            <a:endParaRPr/>
          </a:p>
          <a:p>
            <a:pPr marL="0" marR="0" lvl="0" indent="0" algn="l" rtl="0">
              <a:spcBef>
                <a:spcPts val="0"/>
              </a:spcBef>
              <a:spcAft>
                <a:spcPts val="0"/>
              </a:spcAft>
              <a:buNone/>
            </a:pPr>
            <a:r>
              <a:rPr lang="de-DE" sz="1600" b="1">
                <a:solidFill>
                  <a:schemeClr val="lt1"/>
                </a:solidFill>
                <a:latin typeface="Arial"/>
                <a:ea typeface="Arial"/>
                <a:cs typeface="Arial"/>
                <a:sym typeface="Arial"/>
              </a:rPr>
              <a:t>65 °</a:t>
            </a:r>
            <a:r>
              <a:rPr lang="de-DE" sz="1600" b="1" baseline="30000">
                <a:solidFill>
                  <a:schemeClr val="lt1"/>
                </a:solidFill>
                <a:latin typeface="Arial"/>
                <a:ea typeface="Arial"/>
                <a:cs typeface="Arial"/>
                <a:sym typeface="Arial"/>
              </a:rPr>
              <a:t>o</a:t>
            </a:r>
            <a:r>
              <a:rPr lang="de-DE" sz="1600" b="1">
                <a:solidFill>
                  <a:schemeClr val="lt1"/>
                </a:solidFill>
                <a:latin typeface="Arial"/>
                <a:ea typeface="Arial"/>
                <a:cs typeface="Arial"/>
                <a:sym typeface="Arial"/>
              </a:rPr>
              <a:t> °C</a:t>
            </a:r>
            <a:endParaRPr/>
          </a:p>
        </p:txBody>
      </p:sp>
      <p:sp>
        <p:nvSpPr>
          <p:cNvPr id="481" name="Google Shape;481;p20"/>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A</a:t>
            </a:r>
            <a:endParaRPr/>
          </a:p>
        </p:txBody>
      </p:sp>
      <p:sp>
        <p:nvSpPr>
          <p:cNvPr id="3" name="Google Shape;340;p12">
            <a:extLst>
              <a:ext uri="{FF2B5EF4-FFF2-40B4-BE49-F238E27FC236}">
                <a16:creationId xmlns:a16="http://schemas.microsoft.com/office/drawing/2014/main" id="{09F5E4E4-E808-F390-23B4-1C78BFF8DF84}"/>
              </a:ext>
            </a:extLst>
          </p:cNvPr>
          <p:cNvSpPr txBox="1"/>
          <p:nvPr/>
        </p:nvSpPr>
        <p:spPr>
          <a:xfrm>
            <a:off x="1568496" y="1001602"/>
            <a:ext cx="6113799" cy="639897"/>
          </a:xfrm>
          <a:prstGeom prst="rect">
            <a:avLst/>
          </a:prstGeom>
          <a:noFill/>
          <a:ln>
            <a:noFill/>
          </a:ln>
        </p:spPr>
        <p:txBody>
          <a:bodyPr spcFirstLastPara="1" wrap="square" lIns="25400" tIns="12700" rIns="25400" bIns="12700" anchor="t" anchorCtr="0">
            <a:noAutofit/>
          </a:bodyPr>
          <a:lstStyle/>
          <a:p>
            <a:pPr marL="0" marR="0" lvl="0" indent="0" algn="ctr" rtl="0">
              <a:spcBef>
                <a:spcPts val="0"/>
              </a:spcBef>
              <a:spcAft>
                <a:spcPts val="0"/>
              </a:spcAft>
              <a:buNone/>
            </a:pPr>
            <a:r>
              <a:rPr lang="de-DE" sz="2000" i="1" dirty="0">
                <a:solidFill>
                  <a:schemeClr val="dk1"/>
                </a:solidFill>
                <a:latin typeface="Arial"/>
                <a:ea typeface="Arial"/>
                <a:cs typeface="Arial"/>
                <a:sym typeface="Arial"/>
              </a:rPr>
              <a:t>Die fünf Arten der Laser-Gewebe-Wechselwirkung:</a:t>
            </a:r>
            <a:endParaRPr sz="2000" i="1" dirty="0">
              <a:solidFill>
                <a:schemeClr val="dk1"/>
              </a:solidFill>
              <a:latin typeface="Arial"/>
              <a:ea typeface="Arial"/>
              <a:cs typeface="Arial"/>
              <a:sym typeface="Arial"/>
            </a:endParaRPr>
          </a:p>
        </p:txBody>
      </p:sp>
      <p:sp>
        <p:nvSpPr>
          <p:cNvPr id="5" name="Google Shape;342;p12">
            <a:extLst>
              <a:ext uri="{FF2B5EF4-FFF2-40B4-BE49-F238E27FC236}">
                <a16:creationId xmlns:a16="http://schemas.microsoft.com/office/drawing/2014/main" id="{0B6497BA-8B04-F49C-5C9E-DDD6B51EB039}"/>
              </a:ext>
            </a:extLst>
          </p:cNvPr>
          <p:cNvSpPr txBox="1"/>
          <p:nvPr/>
        </p:nvSpPr>
        <p:spPr>
          <a:xfrm>
            <a:off x="2018216" y="240268"/>
            <a:ext cx="5117106" cy="579646"/>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dirty="0">
                <a:solidFill>
                  <a:schemeClr val="lt1"/>
                </a:solidFill>
                <a:latin typeface="Arial"/>
                <a:ea typeface="Arial"/>
                <a:cs typeface="Arial"/>
                <a:sym typeface="Arial"/>
              </a:rPr>
              <a:t>Linsen </a:t>
            </a:r>
            <a:r>
              <a:rPr lang="de-DE" sz="2000" i="1" dirty="0">
                <a:solidFill>
                  <a:schemeClr val="lt1"/>
                </a:solidFill>
                <a:latin typeface="Arial"/>
                <a:ea typeface="Arial"/>
                <a:cs typeface="Arial"/>
                <a:sym typeface="Arial"/>
              </a:rPr>
              <a:t>für </a:t>
            </a:r>
            <a:r>
              <a:rPr lang="de-DE" sz="2000" i="1" dirty="0">
                <a:solidFill>
                  <a:srgbClr val="0000FF"/>
                </a:solidFill>
                <a:latin typeface="Arial"/>
                <a:ea typeface="Arial"/>
                <a:cs typeface="Arial"/>
                <a:sym typeface="Arial"/>
              </a:rPr>
              <a:t>die </a:t>
            </a:r>
            <a:r>
              <a:rPr lang="de-DE" sz="2000" b="1" dirty="0">
                <a:solidFill>
                  <a:srgbClr val="0000FF"/>
                </a:solidFill>
                <a:latin typeface="Arial"/>
                <a:ea typeface="Arial"/>
                <a:cs typeface="Arial"/>
                <a:sym typeface="Arial"/>
              </a:rPr>
              <a:t>Laser</a:t>
            </a:r>
            <a:r>
              <a:rPr lang="de-DE" sz="2000" i="1" dirty="0">
                <a:solidFill>
                  <a:srgbClr val="0000FF"/>
                </a:solidFill>
                <a:latin typeface="Arial"/>
                <a:ea typeface="Arial"/>
                <a:cs typeface="Arial"/>
                <a:sym typeface="Arial"/>
              </a:rPr>
              <a:t>-</a:t>
            </a:r>
            <a:r>
              <a:rPr lang="de-DE" sz="2000" i="1" dirty="0" err="1">
                <a:solidFill>
                  <a:srgbClr val="0000FF"/>
                </a:solidFill>
                <a:latin typeface="Arial"/>
                <a:ea typeface="Arial"/>
                <a:cs typeface="Arial"/>
                <a:sym typeface="Arial"/>
              </a:rPr>
              <a:t>Photokoagulation</a:t>
            </a:r>
            <a:r>
              <a:rPr lang="de-DE" sz="2000" i="1" dirty="0">
                <a:solidFill>
                  <a:srgbClr val="0000FF"/>
                </a:solidFill>
                <a:latin typeface="Arial"/>
                <a:ea typeface="Arial"/>
                <a:cs typeface="Arial"/>
                <a:sym typeface="Arial"/>
              </a:rPr>
              <a:t> </a:t>
            </a:r>
            <a:r>
              <a:rPr lang="de-DE" sz="2000" i="1" dirty="0">
                <a:solidFill>
                  <a:schemeClr val="lt1"/>
                </a:solidFill>
                <a:latin typeface="Arial"/>
                <a:ea typeface="Arial"/>
                <a:cs typeface="Arial"/>
                <a:sym typeface="Arial"/>
              </a:rPr>
              <a:t>der Netzhaut</a:t>
            </a: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Google Shape;486;p21"/>
          <p:cNvSpPr/>
          <p:nvPr/>
        </p:nvSpPr>
        <p:spPr>
          <a:xfrm>
            <a:off x="1464905" y="2968486"/>
            <a:ext cx="6071016" cy="1444487"/>
          </a:xfrm>
          <a:prstGeom prst="rect">
            <a:avLst/>
          </a:prstGeom>
          <a:solidFill>
            <a:srgbClr val="FEFF83"/>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87" name="Google Shape;487;p21"/>
          <p:cNvSpPr/>
          <p:nvPr/>
        </p:nvSpPr>
        <p:spPr>
          <a:xfrm>
            <a:off x="1912580" y="1752600"/>
            <a:ext cx="1397412" cy="2660373"/>
          </a:xfrm>
          <a:prstGeom prst="rect">
            <a:avLst/>
          </a:prstGeom>
          <a:solidFill>
            <a:srgbClr val="CCFFCC"/>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88" name="Google Shape;488;p2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de-DE" sz="1000">
                <a:solidFill>
                  <a:schemeClr val="dk1"/>
                </a:solidFill>
                <a:latin typeface="Arial"/>
                <a:ea typeface="Arial"/>
                <a:cs typeface="Arial"/>
                <a:sym typeface="Arial"/>
              </a:rPr>
              <a:t>21</a:t>
            </a:fld>
            <a:endParaRPr sz="1000">
              <a:solidFill>
                <a:schemeClr val="dk1"/>
              </a:solidFill>
              <a:latin typeface="Arial"/>
              <a:ea typeface="Arial"/>
              <a:cs typeface="Arial"/>
              <a:sym typeface="Arial"/>
            </a:endParaRPr>
          </a:p>
        </p:txBody>
      </p:sp>
      <p:sp>
        <p:nvSpPr>
          <p:cNvPr id="489" name="Google Shape;489;p21"/>
          <p:cNvSpPr txBox="1"/>
          <p:nvPr/>
        </p:nvSpPr>
        <p:spPr>
          <a:xfrm>
            <a:off x="419100" y="1782763"/>
            <a:ext cx="1095375"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chemisch</a:t>
            </a:r>
            <a:endParaRPr dirty="0"/>
          </a:p>
        </p:txBody>
      </p:sp>
      <p:sp>
        <p:nvSpPr>
          <p:cNvPr id="490" name="Google Shape;490;p21"/>
          <p:cNvSpPr txBox="1"/>
          <p:nvPr/>
        </p:nvSpPr>
        <p:spPr>
          <a:xfrm>
            <a:off x="2008351" y="1887538"/>
            <a:ext cx="1082349" cy="27186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de-DE" sz="1600" b="1">
                <a:solidFill>
                  <a:srgbClr val="0000FF"/>
                </a:solidFill>
                <a:latin typeface="Arial"/>
                <a:ea typeface="Arial"/>
                <a:cs typeface="Arial"/>
                <a:sym typeface="Arial"/>
              </a:rPr>
              <a:t>Thermisch</a:t>
            </a:r>
            <a:endParaRPr/>
          </a:p>
        </p:txBody>
      </p:sp>
      <p:sp>
        <p:nvSpPr>
          <p:cNvPr id="491" name="Google Shape;491;p21"/>
          <p:cNvSpPr txBox="1"/>
          <p:nvPr/>
        </p:nvSpPr>
        <p:spPr>
          <a:xfrm>
            <a:off x="3647086" y="1782763"/>
            <a:ext cx="992579" cy="512961"/>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a:solidFill>
                  <a:srgbClr val="BFBFBF"/>
                </a:solidFill>
                <a:latin typeface="Arial"/>
                <a:ea typeface="Arial"/>
                <a:cs typeface="Arial"/>
                <a:sym typeface="Arial"/>
              </a:rPr>
              <a:t>Photo-</a:t>
            </a:r>
            <a:endParaRPr/>
          </a:p>
          <a:p>
            <a:pPr marL="0" marR="0" lvl="0" indent="0" algn="ctr" rtl="0">
              <a:lnSpc>
                <a:spcPct val="118750"/>
              </a:lnSpc>
              <a:spcBef>
                <a:spcPts val="0"/>
              </a:spcBef>
              <a:spcAft>
                <a:spcPts val="0"/>
              </a:spcAft>
              <a:buNone/>
            </a:pPr>
            <a:r>
              <a:rPr lang="de-DE" sz="1600">
                <a:solidFill>
                  <a:srgbClr val="BFBFBF"/>
                </a:solidFill>
                <a:latin typeface="Arial"/>
                <a:ea typeface="Arial"/>
                <a:cs typeface="Arial"/>
                <a:sym typeface="Arial"/>
              </a:rPr>
              <a:t>Ablation</a:t>
            </a:r>
            <a:endParaRPr/>
          </a:p>
        </p:txBody>
      </p:sp>
      <p:sp>
        <p:nvSpPr>
          <p:cNvPr id="492" name="Google Shape;492;p21"/>
          <p:cNvSpPr txBox="1"/>
          <p:nvPr/>
        </p:nvSpPr>
        <p:spPr>
          <a:xfrm>
            <a:off x="5170488" y="1782763"/>
            <a:ext cx="1839912"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Plasmainduzierte</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Ablation</a:t>
            </a:r>
            <a:endParaRPr dirty="0"/>
          </a:p>
        </p:txBody>
      </p:sp>
      <p:sp>
        <p:nvSpPr>
          <p:cNvPr id="493" name="Google Shape;493;p21"/>
          <p:cNvSpPr txBox="1"/>
          <p:nvPr/>
        </p:nvSpPr>
        <p:spPr>
          <a:xfrm>
            <a:off x="7464425" y="1752600"/>
            <a:ext cx="1185863"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distruption</a:t>
            </a:r>
            <a:endParaRPr dirty="0"/>
          </a:p>
        </p:txBody>
      </p:sp>
      <p:sp>
        <p:nvSpPr>
          <p:cNvPr id="494" name="Google Shape;494;p21"/>
          <p:cNvSpPr txBox="1"/>
          <p:nvPr/>
        </p:nvSpPr>
        <p:spPr>
          <a:xfrm>
            <a:off x="1912580" y="2970214"/>
            <a:ext cx="1239877" cy="1314271"/>
          </a:xfrm>
          <a:prstGeom prst="rect">
            <a:avLst/>
          </a:prstGeom>
          <a:noFill/>
          <a:ln>
            <a:noFill/>
          </a:ln>
        </p:spPr>
        <p:txBody>
          <a:bodyPr spcFirstLastPara="1" wrap="square" lIns="25400" tIns="12700" rIns="25400" bIns="12700" anchor="t" anchorCtr="0">
            <a:spAutoFit/>
          </a:bodyPr>
          <a:lstStyle/>
          <a:p>
            <a:pPr marL="0" marR="0" lvl="0" indent="0" algn="ctr" rtl="0">
              <a:lnSpc>
                <a:spcPct val="139583"/>
              </a:lnSpc>
              <a:spcBef>
                <a:spcPts val="0"/>
              </a:spcBef>
              <a:spcAft>
                <a:spcPts val="0"/>
              </a:spcAft>
              <a:buNone/>
            </a:pPr>
            <a:r>
              <a:rPr lang="de-DE" sz="1200">
                <a:solidFill>
                  <a:srgbClr val="CCFFCC"/>
                </a:solidFill>
                <a:latin typeface="Arial"/>
                <a:ea typeface="Arial"/>
                <a:cs typeface="Arial"/>
                <a:sym typeface="Arial"/>
              </a:rPr>
              <a:t>Laserenergie wird absorbiert 🡪 wandelt sich in Wärme um 🡪 lokaler thermischer</a:t>
            </a:r>
            <a:endParaRPr/>
          </a:p>
        </p:txBody>
      </p:sp>
      <p:sp>
        <p:nvSpPr>
          <p:cNvPr id="495" name="Google Shape;495;p21"/>
          <p:cNvSpPr txBox="1"/>
          <p:nvPr/>
        </p:nvSpPr>
        <p:spPr>
          <a:xfrm>
            <a:off x="7258050" y="2292350"/>
            <a:ext cx="1638300" cy="404854"/>
          </a:xfrm>
          <a:prstGeom prst="rect">
            <a:avLst/>
          </a:prstGeom>
          <a:noFill/>
          <a:ln>
            <a:noFill/>
          </a:ln>
        </p:spPr>
        <p:txBody>
          <a:bodyPr spcFirstLastPara="1" wrap="square" lIns="25400" tIns="12700" rIns="25400" bIns="12700" anchor="t" anchorCtr="0">
            <a:spAutoFit/>
          </a:bodyPr>
          <a:lstStyle/>
          <a:p>
            <a:pPr marL="0" marR="0" lvl="0" indent="0" algn="ctr" rtl="0">
              <a:lnSpc>
                <a:spcPct val="87500"/>
              </a:lnSpc>
              <a:spcBef>
                <a:spcPts val="0"/>
              </a:spcBef>
              <a:spcAft>
                <a:spcPts val="0"/>
              </a:spcAft>
              <a:buNone/>
            </a:pPr>
            <a:endParaRPr dirty="0"/>
          </a:p>
          <a:p>
            <a:pPr marL="0" marR="0" lvl="0" indent="0" algn="ctr" rtl="0">
              <a:lnSpc>
                <a:spcPct val="87500"/>
              </a:lnSpc>
              <a:spcBef>
                <a:spcPts val="0"/>
              </a:spcBef>
              <a:spcAft>
                <a:spcPts val="0"/>
              </a:spcAft>
              <a:buNone/>
            </a:pPr>
            <a:endParaRPr dirty="0"/>
          </a:p>
        </p:txBody>
      </p:sp>
      <p:sp>
        <p:nvSpPr>
          <p:cNvPr id="497" name="Google Shape;497;p21"/>
          <p:cNvSpPr txBox="1"/>
          <p:nvPr/>
        </p:nvSpPr>
        <p:spPr>
          <a:xfrm>
            <a:off x="3557642" y="3393384"/>
            <a:ext cx="3853750" cy="518091"/>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i="1">
                <a:solidFill>
                  <a:schemeClr val="dk1"/>
                </a:solidFill>
                <a:latin typeface="Arial"/>
                <a:ea typeface="Arial"/>
                <a:cs typeface="Arial"/>
                <a:sym typeface="Arial"/>
              </a:rPr>
              <a:t>Kurz gesagt: Wie läuft der Prozess der Laser-Photokoagulation ab?</a:t>
            </a:r>
            <a:endParaRPr/>
          </a:p>
        </p:txBody>
      </p:sp>
      <p:sp>
        <p:nvSpPr>
          <p:cNvPr id="498" name="Google Shape;498;p21"/>
          <p:cNvSpPr txBox="1"/>
          <p:nvPr/>
        </p:nvSpPr>
        <p:spPr>
          <a:xfrm>
            <a:off x="1470770" y="3059668"/>
            <a:ext cx="497252"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a:solidFill>
                  <a:srgbClr val="0000FF"/>
                </a:solidFill>
                <a:latin typeface="Arial"/>
                <a:ea typeface="Arial"/>
                <a:cs typeface="Arial"/>
                <a:sym typeface="Arial"/>
              </a:rPr>
              <a:t>1</a:t>
            </a:r>
            <a:r>
              <a:rPr lang="de-DE" sz="1600" baseline="30000">
                <a:solidFill>
                  <a:srgbClr val="0000FF"/>
                </a:solidFill>
                <a:latin typeface="Arial"/>
                <a:ea typeface="Arial"/>
                <a:cs typeface="Arial"/>
                <a:sym typeface="Arial"/>
              </a:rPr>
              <a:t>st</a:t>
            </a:r>
            <a:r>
              <a:rPr lang="de-DE" sz="1600">
                <a:solidFill>
                  <a:srgbClr val="0000FF"/>
                </a:solidFill>
                <a:latin typeface="Arial"/>
                <a:ea typeface="Arial"/>
                <a:cs typeface="Arial"/>
                <a:sym typeface="Arial"/>
              </a:rPr>
              <a:t> </a:t>
            </a:r>
            <a:endParaRPr/>
          </a:p>
        </p:txBody>
      </p:sp>
      <p:sp>
        <p:nvSpPr>
          <p:cNvPr id="499" name="Google Shape;499;p21"/>
          <p:cNvSpPr txBox="1"/>
          <p:nvPr/>
        </p:nvSpPr>
        <p:spPr>
          <a:xfrm>
            <a:off x="1464905" y="3456719"/>
            <a:ext cx="611065"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a:solidFill>
                  <a:srgbClr val="BFBFBF"/>
                </a:solidFill>
                <a:latin typeface="Arial"/>
                <a:ea typeface="Arial"/>
                <a:cs typeface="Arial"/>
                <a:sym typeface="Arial"/>
              </a:rPr>
              <a:t>2</a:t>
            </a:r>
            <a:r>
              <a:rPr lang="de-DE" sz="1600" baseline="30000">
                <a:solidFill>
                  <a:srgbClr val="BFBFBF"/>
                </a:solidFill>
                <a:latin typeface="Arial"/>
                <a:ea typeface="Arial"/>
                <a:cs typeface="Arial"/>
                <a:sym typeface="Arial"/>
              </a:rPr>
              <a:t>nd</a:t>
            </a:r>
            <a:r>
              <a:rPr lang="de-DE" sz="1600">
                <a:solidFill>
                  <a:srgbClr val="BFBFBF"/>
                </a:solidFill>
                <a:latin typeface="Arial"/>
                <a:ea typeface="Arial"/>
                <a:cs typeface="Arial"/>
                <a:sym typeface="Arial"/>
              </a:rPr>
              <a:t>  </a:t>
            </a:r>
            <a:endParaRPr/>
          </a:p>
        </p:txBody>
      </p:sp>
      <p:sp>
        <p:nvSpPr>
          <p:cNvPr id="500" name="Google Shape;500;p21"/>
          <p:cNvSpPr txBox="1"/>
          <p:nvPr/>
        </p:nvSpPr>
        <p:spPr>
          <a:xfrm>
            <a:off x="1469364" y="3841274"/>
            <a:ext cx="577402"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a:solidFill>
                  <a:srgbClr val="BFBFBF"/>
                </a:solidFill>
                <a:latin typeface="Arial"/>
                <a:ea typeface="Arial"/>
                <a:cs typeface="Arial"/>
                <a:sym typeface="Arial"/>
              </a:rPr>
              <a:t>3</a:t>
            </a:r>
            <a:r>
              <a:rPr lang="de-DE" sz="1600" baseline="30000">
                <a:solidFill>
                  <a:srgbClr val="BFBFBF"/>
                </a:solidFill>
                <a:latin typeface="Arial"/>
                <a:ea typeface="Arial"/>
                <a:cs typeface="Arial"/>
                <a:sym typeface="Arial"/>
              </a:rPr>
              <a:t>rd</a:t>
            </a:r>
            <a:r>
              <a:rPr lang="de-DE" sz="1600">
                <a:solidFill>
                  <a:srgbClr val="BFBFBF"/>
                </a:solidFill>
                <a:latin typeface="Arial"/>
                <a:ea typeface="Arial"/>
                <a:cs typeface="Arial"/>
                <a:sym typeface="Arial"/>
              </a:rPr>
              <a:t>  </a:t>
            </a:r>
            <a:endParaRPr/>
          </a:p>
        </p:txBody>
      </p:sp>
      <p:sp>
        <p:nvSpPr>
          <p:cNvPr id="501" name="Google Shape;501;p21"/>
          <p:cNvSpPr txBox="1"/>
          <p:nvPr/>
        </p:nvSpPr>
        <p:spPr>
          <a:xfrm>
            <a:off x="1906011" y="2223470"/>
            <a:ext cx="1415772"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i="1">
                <a:solidFill>
                  <a:schemeClr val="dk1"/>
                </a:solidFill>
                <a:latin typeface="Arial"/>
                <a:ea typeface="Arial"/>
                <a:cs typeface="Arial"/>
                <a:sym typeface="Arial"/>
              </a:rPr>
              <a:t>Koagulation</a:t>
            </a:r>
            <a:endParaRPr/>
          </a:p>
        </p:txBody>
      </p:sp>
      <p:sp>
        <p:nvSpPr>
          <p:cNvPr id="503" name="Google Shape;503;p21"/>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F</a:t>
            </a:r>
            <a:endParaRPr/>
          </a:p>
        </p:txBody>
      </p:sp>
      <p:sp>
        <p:nvSpPr>
          <p:cNvPr id="504" name="Google Shape;504;p21"/>
          <p:cNvSpPr txBox="1"/>
          <p:nvPr/>
        </p:nvSpPr>
        <p:spPr>
          <a:xfrm>
            <a:off x="1974591" y="2966360"/>
            <a:ext cx="1177866" cy="46166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200" i="1">
                <a:solidFill>
                  <a:schemeClr val="dk1"/>
                </a:solidFill>
                <a:latin typeface="Arial"/>
                <a:ea typeface="Arial"/>
                <a:cs typeface="Arial"/>
                <a:sym typeface="Arial"/>
              </a:rPr>
              <a:t>(Was geschieht zuerst)</a:t>
            </a:r>
            <a:endParaRPr/>
          </a:p>
        </p:txBody>
      </p:sp>
      <p:sp>
        <p:nvSpPr>
          <p:cNvPr id="3" name="Google Shape;340;p12">
            <a:extLst>
              <a:ext uri="{FF2B5EF4-FFF2-40B4-BE49-F238E27FC236}">
                <a16:creationId xmlns:a16="http://schemas.microsoft.com/office/drawing/2014/main" id="{581D8290-CBAF-3499-8B9F-5ABE19718245}"/>
              </a:ext>
            </a:extLst>
          </p:cNvPr>
          <p:cNvSpPr txBox="1"/>
          <p:nvPr/>
        </p:nvSpPr>
        <p:spPr>
          <a:xfrm>
            <a:off x="1568496" y="1001602"/>
            <a:ext cx="6113799" cy="639897"/>
          </a:xfrm>
          <a:prstGeom prst="rect">
            <a:avLst/>
          </a:prstGeom>
          <a:noFill/>
          <a:ln>
            <a:noFill/>
          </a:ln>
        </p:spPr>
        <p:txBody>
          <a:bodyPr spcFirstLastPara="1" wrap="square" lIns="25400" tIns="12700" rIns="25400" bIns="12700" anchor="t" anchorCtr="0">
            <a:noAutofit/>
          </a:bodyPr>
          <a:lstStyle/>
          <a:p>
            <a:pPr marL="0" marR="0" lvl="0" indent="0" algn="ctr" rtl="0">
              <a:spcBef>
                <a:spcPts val="0"/>
              </a:spcBef>
              <a:spcAft>
                <a:spcPts val="0"/>
              </a:spcAft>
              <a:buNone/>
            </a:pPr>
            <a:r>
              <a:rPr lang="de-DE" sz="2000" i="1" dirty="0">
                <a:solidFill>
                  <a:schemeClr val="dk1"/>
                </a:solidFill>
                <a:latin typeface="Arial"/>
                <a:ea typeface="Arial"/>
                <a:cs typeface="Arial"/>
                <a:sym typeface="Arial"/>
              </a:rPr>
              <a:t>Die fünf Arten der Laser-Gewebe-Wechselwirkung:</a:t>
            </a:r>
            <a:endParaRPr sz="2000" i="1" dirty="0">
              <a:solidFill>
                <a:schemeClr val="dk1"/>
              </a:solidFill>
              <a:latin typeface="Arial"/>
              <a:ea typeface="Arial"/>
              <a:cs typeface="Arial"/>
              <a:sym typeface="Arial"/>
            </a:endParaRPr>
          </a:p>
        </p:txBody>
      </p:sp>
      <p:sp>
        <p:nvSpPr>
          <p:cNvPr id="7" name="Google Shape;525;p22">
            <a:extLst>
              <a:ext uri="{FF2B5EF4-FFF2-40B4-BE49-F238E27FC236}">
                <a16:creationId xmlns:a16="http://schemas.microsoft.com/office/drawing/2014/main" id="{B3AF186B-8D07-35C6-778D-FDBA065A1370}"/>
              </a:ext>
            </a:extLst>
          </p:cNvPr>
          <p:cNvSpPr txBox="1"/>
          <p:nvPr/>
        </p:nvSpPr>
        <p:spPr>
          <a:xfrm>
            <a:off x="1615218" y="240268"/>
            <a:ext cx="5520104" cy="302647"/>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dirty="0">
                <a:solidFill>
                  <a:schemeClr val="lt1"/>
                </a:solidFill>
                <a:latin typeface="Arial"/>
                <a:ea typeface="Arial"/>
                <a:cs typeface="Arial"/>
                <a:sym typeface="Arial"/>
              </a:rPr>
              <a:t>Linsen </a:t>
            </a:r>
            <a:r>
              <a:rPr lang="de-DE" sz="2000" i="1" dirty="0">
                <a:solidFill>
                  <a:schemeClr val="lt1"/>
                </a:solidFill>
                <a:latin typeface="Arial"/>
                <a:ea typeface="Arial"/>
                <a:cs typeface="Arial"/>
                <a:sym typeface="Arial"/>
              </a:rPr>
              <a:t>für </a:t>
            </a:r>
            <a:r>
              <a:rPr lang="de-DE" sz="2000" i="1" dirty="0">
                <a:solidFill>
                  <a:srgbClr val="0000FF"/>
                </a:solidFill>
                <a:latin typeface="Arial"/>
                <a:ea typeface="Arial"/>
                <a:cs typeface="Arial"/>
                <a:sym typeface="Arial"/>
              </a:rPr>
              <a:t>die retinale </a:t>
            </a:r>
            <a:r>
              <a:rPr lang="de-DE" sz="2000" b="1" dirty="0">
                <a:solidFill>
                  <a:srgbClr val="0000FF"/>
                </a:solidFill>
                <a:latin typeface="Arial"/>
                <a:ea typeface="Arial"/>
                <a:cs typeface="Arial"/>
                <a:sym typeface="Arial"/>
              </a:rPr>
              <a:t>Laser</a:t>
            </a:r>
            <a:r>
              <a:rPr lang="de-DE" sz="2000" i="1" dirty="0">
                <a:solidFill>
                  <a:srgbClr val="0000FF"/>
                </a:solidFill>
                <a:latin typeface="Arial"/>
                <a:ea typeface="Arial"/>
                <a:cs typeface="Arial"/>
                <a:sym typeface="Arial"/>
              </a:rPr>
              <a:t>-</a:t>
            </a:r>
            <a:r>
              <a:rPr lang="de-DE" sz="2000" i="1" dirty="0" err="1">
                <a:solidFill>
                  <a:srgbClr val="0000FF"/>
                </a:solidFill>
                <a:latin typeface="Arial"/>
                <a:ea typeface="Arial"/>
                <a:cs typeface="Arial"/>
                <a:sym typeface="Arial"/>
              </a:rPr>
              <a:t>Photokoagulation</a:t>
            </a: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22"/>
          <p:cNvSpPr/>
          <p:nvPr/>
        </p:nvSpPr>
        <p:spPr>
          <a:xfrm>
            <a:off x="1464905" y="2968486"/>
            <a:ext cx="6071016" cy="1444487"/>
          </a:xfrm>
          <a:prstGeom prst="rect">
            <a:avLst/>
          </a:prstGeom>
          <a:solidFill>
            <a:srgbClr val="FEFF83"/>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10" name="Google Shape;510;p22"/>
          <p:cNvSpPr/>
          <p:nvPr/>
        </p:nvSpPr>
        <p:spPr>
          <a:xfrm>
            <a:off x="1912580" y="1752600"/>
            <a:ext cx="1397412" cy="2660373"/>
          </a:xfrm>
          <a:prstGeom prst="rect">
            <a:avLst/>
          </a:prstGeom>
          <a:solidFill>
            <a:srgbClr val="CCFFCC"/>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11" name="Google Shape;511;p2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de-DE" sz="1000">
                <a:solidFill>
                  <a:schemeClr val="dk1"/>
                </a:solidFill>
                <a:latin typeface="Arial"/>
                <a:ea typeface="Arial"/>
                <a:cs typeface="Arial"/>
                <a:sym typeface="Arial"/>
              </a:rPr>
              <a:t>22</a:t>
            </a:fld>
            <a:endParaRPr sz="1000">
              <a:solidFill>
                <a:schemeClr val="dk1"/>
              </a:solidFill>
              <a:latin typeface="Arial"/>
              <a:ea typeface="Arial"/>
              <a:cs typeface="Arial"/>
              <a:sym typeface="Arial"/>
            </a:endParaRPr>
          </a:p>
        </p:txBody>
      </p:sp>
      <p:sp>
        <p:nvSpPr>
          <p:cNvPr id="512" name="Google Shape;512;p22"/>
          <p:cNvSpPr txBox="1"/>
          <p:nvPr/>
        </p:nvSpPr>
        <p:spPr>
          <a:xfrm>
            <a:off x="419100" y="1782763"/>
            <a:ext cx="1095375"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chemisch</a:t>
            </a:r>
            <a:endParaRPr dirty="0"/>
          </a:p>
        </p:txBody>
      </p:sp>
      <p:sp>
        <p:nvSpPr>
          <p:cNvPr id="513" name="Google Shape;513;p22"/>
          <p:cNvSpPr txBox="1"/>
          <p:nvPr/>
        </p:nvSpPr>
        <p:spPr>
          <a:xfrm>
            <a:off x="2008351" y="1887538"/>
            <a:ext cx="1082349" cy="27186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de-DE" sz="1600" b="1">
                <a:solidFill>
                  <a:srgbClr val="0000FF"/>
                </a:solidFill>
                <a:latin typeface="Arial"/>
                <a:ea typeface="Arial"/>
                <a:cs typeface="Arial"/>
                <a:sym typeface="Arial"/>
              </a:rPr>
              <a:t>Thermisch</a:t>
            </a:r>
            <a:endParaRPr/>
          </a:p>
        </p:txBody>
      </p:sp>
      <p:sp>
        <p:nvSpPr>
          <p:cNvPr id="514" name="Google Shape;514;p22"/>
          <p:cNvSpPr txBox="1"/>
          <p:nvPr/>
        </p:nvSpPr>
        <p:spPr>
          <a:xfrm>
            <a:off x="3647086" y="1782763"/>
            <a:ext cx="992579" cy="512961"/>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a:solidFill>
                  <a:srgbClr val="BFBFBF"/>
                </a:solidFill>
                <a:latin typeface="Arial"/>
                <a:ea typeface="Arial"/>
                <a:cs typeface="Arial"/>
                <a:sym typeface="Arial"/>
              </a:rPr>
              <a:t>Photo-</a:t>
            </a:r>
            <a:endParaRPr/>
          </a:p>
          <a:p>
            <a:pPr marL="0" marR="0" lvl="0" indent="0" algn="ctr" rtl="0">
              <a:lnSpc>
                <a:spcPct val="118750"/>
              </a:lnSpc>
              <a:spcBef>
                <a:spcPts val="0"/>
              </a:spcBef>
              <a:spcAft>
                <a:spcPts val="0"/>
              </a:spcAft>
              <a:buNone/>
            </a:pPr>
            <a:r>
              <a:rPr lang="de-DE" sz="1600">
                <a:solidFill>
                  <a:srgbClr val="BFBFBF"/>
                </a:solidFill>
                <a:latin typeface="Arial"/>
                <a:ea typeface="Arial"/>
                <a:cs typeface="Arial"/>
                <a:sym typeface="Arial"/>
              </a:rPr>
              <a:t>Ablation</a:t>
            </a:r>
            <a:endParaRPr/>
          </a:p>
        </p:txBody>
      </p:sp>
      <p:sp>
        <p:nvSpPr>
          <p:cNvPr id="515" name="Google Shape;515;p22"/>
          <p:cNvSpPr txBox="1"/>
          <p:nvPr/>
        </p:nvSpPr>
        <p:spPr>
          <a:xfrm>
            <a:off x="5170488" y="1782763"/>
            <a:ext cx="1839912"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Plasmainduzierte</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Ablation</a:t>
            </a:r>
            <a:endParaRPr dirty="0"/>
          </a:p>
        </p:txBody>
      </p:sp>
      <p:sp>
        <p:nvSpPr>
          <p:cNvPr id="516" name="Google Shape;516;p22"/>
          <p:cNvSpPr txBox="1"/>
          <p:nvPr/>
        </p:nvSpPr>
        <p:spPr>
          <a:xfrm>
            <a:off x="7464425" y="1752600"/>
            <a:ext cx="1185863"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distruption</a:t>
            </a:r>
            <a:endParaRPr dirty="0"/>
          </a:p>
        </p:txBody>
      </p:sp>
      <p:sp>
        <p:nvSpPr>
          <p:cNvPr id="517" name="Google Shape;517;p22"/>
          <p:cNvSpPr txBox="1"/>
          <p:nvPr/>
        </p:nvSpPr>
        <p:spPr>
          <a:xfrm>
            <a:off x="1912581" y="2966210"/>
            <a:ext cx="1308458" cy="1318310"/>
          </a:xfrm>
          <a:prstGeom prst="rect">
            <a:avLst/>
          </a:prstGeom>
          <a:noFill/>
          <a:ln>
            <a:noFill/>
          </a:ln>
        </p:spPr>
        <p:txBody>
          <a:bodyPr spcFirstLastPara="1" wrap="square" lIns="25400" tIns="12700" rIns="25400" bIns="12700" anchor="t" anchorCtr="0">
            <a:spAutoFit/>
          </a:bodyPr>
          <a:lstStyle/>
          <a:p>
            <a:pPr marL="0" marR="0" lvl="0" indent="0" algn="ctr" rtl="0">
              <a:lnSpc>
                <a:spcPct val="139583"/>
              </a:lnSpc>
              <a:spcBef>
                <a:spcPts val="0"/>
              </a:spcBef>
              <a:spcAft>
                <a:spcPts val="0"/>
              </a:spcAft>
              <a:buNone/>
            </a:pPr>
            <a:r>
              <a:rPr lang="de-DE" sz="1200" dirty="0">
                <a:solidFill>
                  <a:srgbClr val="0000FF"/>
                </a:solidFill>
                <a:latin typeface="Arial"/>
                <a:ea typeface="Arial"/>
                <a:cs typeface="Arial"/>
                <a:sym typeface="Arial"/>
              </a:rPr>
              <a:t>Laserenergie wird absorbiert </a:t>
            </a:r>
            <a:r>
              <a:rPr lang="de-DE" sz="1200" dirty="0">
                <a:solidFill>
                  <a:srgbClr val="0000FF"/>
                </a:solidFill>
                <a:sym typeface="Wingdings" panose="05000000000000000000" pitchFamily="2" charset="2"/>
              </a:rPr>
              <a:t></a:t>
            </a:r>
            <a:r>
              <a:rPr lang="de-DE" sz="1200" dirty="0">
                <a:solidFill>
                  <a:srgbClr val="0000FF"/>
                </a:solidFill>
                <a:latin typeface="Arial"/>
                <a:ea typeface="Arial"/>
                <a:cs typeface="Arial"/>
                <a:sym typeface="Arial"/>
              </a:rPr>
              <a:t> </a:t>
            </a:r>
            <a:r>
              <a:rPr lang="de-DE" sz="1200" dirty="0">
                <a:solidFill>
                  <a:srgbClr val="CCFFCC"/>
                </a:solidFill>
                <a:latin typeface="Arial"/>
                <a:ea typeface="Arial"/>
                <a:cs typeface="Arial"/>
                <a:sym typeface="Arial"/>
              </a:rPr>
              <a:t>wandelt sich in Wärme um 🡪 lokaler</a:t>
            </a:r>
            <a:endParaRPr dirty="0"/>
          </a:p>
        </p:txBody>
      </p:sp>
      <p:sp>
        <p:nvSpPr>
          <p:cNvPr id="518" name="Google Shape;518;p22"/>
          <p:cNvSpPr txBox="1"/>
          <p:nvPr/>
        </p:nvSpPr>
        <p:spPr>
          <a:xfrm>
            <a:off x="7258050" y="2292350"/>
            <a:ext cx="1638300" cy="404854"/>
          </a:xfrm>
          <a:prstGeom prst="rect">
            <a:avLst/>
          </a:prstGeom>
          <a:noFill/>
          <a:ln>
            <a:noFill/>
          </a:ln>
        </p:spPr>
        <p:txBody>
          <a:bodyPr spcFirstLastPara="1" wrap="square" lIns="25400" tIns="12700" rIns="25400" bIns="12700" anchor="t" anchorCtr="0">
            <a:spAutoFit/>
          </a:bodyPr>
          <a:lstStyle/>
          <a:p>
            <a:pPr marL="0" marR="0" lvl="0" indent="0" algn="ctr" rtl="0">
              <a:lnSpc>
                <a:spcPct val="87500"/>
              </a:lnSpc>
              <a:spcBef>
                <a:spcPts val="0"/>
              </a:spcBef>
              <a:spcAft>
                <a:spcPts val="0"/>
              </a:spcAft>
              <a:buNone/>
            </a:pPr>
            <a:endParaRPr dirty="0"/>
          </a:p>
          <a:p>
            <a:pPr marL="0" marR="0" lvl="0" indent="0" algn="ctr" rtl="0">
              <a:lnSpc>
                <a:spcPct val="87500"/>
              </a:lnSpc>
              <a:spcBef>
                <a:spcPts val="0"/>
              </a:spcBef>
              <a:spcAft>
                <a:spcPts val="0"/>
              </a:spcAft>
              <a:buNone/>
            </a:pPr>
            <a:endParaRPr dirty="0"/>
          </a:p>
        </p:txBody>
      </p:sp>
      <p:sp>
        <p:nvSpPr>
          <p:cNvPr id="520" name="Google Shape;520;p22"/>
          <p:cNvSpPr txBox="1"/>
          <p:nvPr/>
        </p:nvSpPr>
        <p:spPr>
          <a:xfrm>
            <a:off x="3557642" y="3393384"/>
            <a:ext cx="3853750" cy="518091"/>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i="1" dirty="0">
                <a:solidFill>
                  <a:schemeClr val="dk1"/>
                </a:solidFill>
                <a:latin typeface="Arial"/>
                <a:ea typeface="Arial"/>
                <a:cs typeface="Arial"/>
                <a:sym typeface="Arial"/>
              </a:rPr>
              <a:t>Kurz gesagt: Wie läuft der Prozess der Laser-</a:t>
            </a:r>
            <a:r>
              <a:rPr lang="de-DE" sz="1600" i="1" dirty="0" err="1">
                <a:solidFill>
                  <a:schemeClr val="dk1"/>
                </a:solidFill>
                <a:latin typeface="Arial"/>
                <a:ea typeface="Arial"/>
                <a:cs typeface="Arial"/>
                <a:sym typeface="Arial"/>
              </a:rPr>
              <a:t>Photokoagulation</a:t>
            </a:r>
            <a:r>
              <a:rPr lang="de-DE" sz="1600" i="1" dirty="0">
                <a:solidFill>
                  <a:schemeClr val="dk1"/>
                </a:solidFill>
                <a:latin typeface="Arial"/>
                <a:ea typeface="Arial"/>
                <a:cs typeface="Arial"/>
                <a:sym typeface="Arial"/>
              </a:rPr>
              <a:t> ab?</a:t>
            </a:r>
            <a:endParaRPr dirty="0"/>
          </a:p>
        </p:txBody>
      </p:sp>
      <p:sp>
        <p:nvSpPr>
          <p:cNvPr id="521" name="Google Shape;521;p22"/>
          <p:cNvSpPr txBox="1"/>
          <p:nvPr/>
        </p:nvSpPr>
        <p:spPr>
          <a:xfrm>
            <a:off x="1470770" y="3059668"/>
            <a:ext cx="497252"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a:solidFill>
                  <a:srgbClr val="0000FF"/>
                </a:solidFill>
                <a:latin typeface="Arial"/>
                <a:ea typeface="Arial"/>
                <a:cs typeface="Arial"/>
                <a:sym typeface="Arial"/>
              </a:rPr>
              <a:t>1</a:t>
            </a:r>
            <a:r>
              <a:rPr lang="de-DE" sz="1600" baseline="30000">
                <a:solidFill>
                  <a:srgbClr val="0000FF"/>
                </a:solidFill>
                <a:latin typeface="Arial"/>
                <a:ea typeface="Arial"/>
                <a:cs typeface="Arial"/>
                <a:sym typeface="Arial"/>
              </a:rPr>
              <a:t>st</a:t>
            </a:r>
            <a:r>
              <a:rPr lang="de-DE" sz="1600">
                <a:solidFill>
                  <a:srgbClr val="0000FF"/>
                </a:solidFill>
                <a:latin typeface="Arial"/>
                <a:ea typeface="Arial"/>
                <a:cs typeface="Arial"/>
                <a:sym typeface="Arial"/>
              </a:rPr>
              <a:t> </a:t>
            </a:r>
            <a:endParaRPr/>
          </a:p>
        </p:txBody>
      </p:sp>
      <p:sp>
        <p:nvSpPr>
          <p:cNvPr id="522" name="Google Shape;522;p22"/>
          <p:cNvSpPr txBox="1"/>
          <p:nvPr/>
        </p:nvSpPr>
        <p:spPr>
          <a:xfrm>
            <a:off x="1464905" y="3456719"/>
            <a:ext cx="611065"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a:solidFill>
                  <a:srgbClr val="BFBFBF"/>
                </a:solidFill>
                <a:latin typeface="Arial"/>
                <a:ea typeface="Arial"/>
                <a:cs typeface="Arial"/>
                <a:sym typeface="Arial"/>
              </a:rPr>
              <a:t>2</a:t>
            </a:r>
            <a:r>
              <a:rPr lang="de-DE" sz="1600" baseline="30000">
                <a:solidFill>
                  <a:srgbClr val="BFBFBF"/>
                </a:solidFill>
                <a:latin typeface="Arial"/>
                <a:ea typeface="Arial"/>
                <a:cs typeface="Arial"/>
                <a:sym typeface="Arial"/>
              </a:rPr>
              <a:t>nd</a:t>
            </a:r>
            <a:r>
              <a:rPr lang="de-DE" sz="1600">
                <a:solidFill>
                  <a:srgbClr val="BFBFBF"/>
                </a:solidFill>
                <a:latin typeface="Arial"/>
                <a:ea typeface="Arial"/>
                <a:cs typeface="Arial"/>
                <a:sym typeface="Arial"/>
              </a:rPr>
              <a:t>  </a:t>
            </a:r>
            <a:endParaRPr/>
          </a:p>
        </p:txBody>
      </p:sp>
      <p:sp>
        <p:nvSpPr>
          <p:cNvPr id="523" name="Google Shape;523;p22"/>
          <p:cNvSpPr txBox="1"/>
          <p:nvPr/>
        </p:nvSpPr>
        <p:spPr>
          <a:xfrm>
            <a:off x="1469364" y="3841274"/>
            <a:ext cx="577402"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a:solidFill>
                  <a:srgbClr val="BFBFBF"/>
                </a:solidFill>
                <a:latin typeface="Arial"/>
                <a:ea typeface="Arial"/>
                <a:cs typeface="Arial"/>
                <a:sym typeface="Arial"/>
              </a:rPr>
              <a:t>3</a:t>
            </a:r>
            <a:r>
              <a:rPr lang="de-DE" sz="1600" baseline="30000">
                <a:solidFill>
                  <a:srgbClr val="BFBFBF"/>
                </a:solidFill>
                <a:latin typeface="Arial"/>
                <a:ea typeface="Arial"/>
                <a:cs typeface="Arial"/>
                <a:sym typeface="Arial"/>
              </a:rPr>
              <a:t>rd</a:t>
            </a:r>
            <a:r>
              <a:rPr lang="de-DE" sz="1600">
                <a:solidFill>
                  <a:srgbClr val="BFBFBF"/>
                </a:solidFill>
                <a:latin typeface="Arial"/>
                <a:ea typeface="Arial"/>
                <a:cs typeface="Arial"/>
                <a:sym typeface="Arial"/>
              </a:rPr>
              <a:t>  </a:t>
            </a:r>
            <a:endParaRPr/>
          </a:p>
        </p:txBody>
      </p:sp>
      <p:sp>
        <p:nvSpPr>
          <p:cNvPr id="524" name="Google Shape;524;p22"/>
          <p:cNvSpPr txBox="1"/>
          <p:nvPr/>
        </p:nvSpPr>
        <p:spPr>
          <a:xfrm>
            <a:off x="1906011" y="2223470"/>
            <a:ext cx="1415772"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i="1">
                <a:solidFill>
                  <a:schemeClr val="dk1"/>
                </a:solidFill>
                <a:latin typeface="Arial"/>
                <a:ea typeface="Arial"/>
                <a:cs typeface="Arial"/>
                <a:sym typeface="Arial"/>
              </a:rPr>
              <a:t>Koagulation</a:t>
            </a:r>
            <a:endParaRPr/>
          </a:p>
        </p:txBody>
      </p:sp>
      <p:sp>
        <p:nvSpPr>
          <p:cNvPr id="526" name="Google Shape;526;p22"/>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A</a:t>
            </a:r>
            <a:endParaRPr/>
          </a:p>
        </p:txBody>
      </p:sp>
      <p:sp>
        <p:nvSpPr>
          <p:cNvPr id="3" name="Google Shape;340;p12">
            <a:extLst>
              <a:ext uri="{FF2B5EF4-FFF2-40B4-BE49-F238E27FC236}">
                <a16:creationId xmlns:a16="http://schemas.microsoft.com/office/drawing/2014/main" id="{88A26823-91D1-F2B8-490A-7C552421AAE6}"/>
              </a:ext>
            </a:extLst>
          </p:cNvPr>
          <p:cNvSpPr txBox="1"/>
          <p:nvPr/>
        </p:nvSpPr>
        <p:spPr>
          <a:xfrm>
            <a:off x="1568496" y="1001602"/>
            <a:ext cx="6113799" cy="639897"/>
          </a:xfrm>
          <a:prstGeom prst="rect">
            <a:avLst/>
          </a:prstGeom>
          <a:noFill/>
          <a:ln>
            <a:noFill/>
          </a:ln>
        </p:spPr>
        <p:txBody>
          <a:bodyPr spcFirstLastPara="1" wrap="square" lIns="25400" tIns="12700" rIns="25400" bIns="12700" anchor="t" anchorCtr="0">
            <a:noAutofit/>
          </a:bodyPr>
          <a:lstStyle/>
          <a:p>
            <a:pPr marL="0" marR="0" lvl="0" indent="0" algn="ctr" rtl="0">
              <a:spcBef>
                <a:spcPts val="0"/>
              </a:spcBef>
              <a:spcAft>
                <a:spcPts val="0"/>
              </a:spcAft>
              <a:buNone/>
            </a:pPr>
            <a:r>
              <a:rPr lang="de-DE" sz="2000" i="1" dirty="0">
                <a:solidFill>
                  <a:schemeClr val="dk1"/>
                </a:solidFill>
                <a:latin typeface="Arial"/>
                <a:ea typeface="Arial"/>
                <a:cs typeface="Arial"/>
                <a:sym typeface="Arial"/>
              </a:rPr>
              <a:t>Die fünf Arten der Laser-Gewebe-Wechselwirkung:</a:t>
            </a:r>
            <a:endParaRPr sz="2000" i="1" dirty="0">
              <a:solidFill>
                <a:schemeClr val="dk1"/>
              </a:solidFill>
              <a:latin typeface="Arial"/>
              <a:ea typeface="Arial"/>
              <a:cs typeface="Arial"/>
              <a:sym typeface="Arial"/>
            </a:endParaRPr>
          </a:p>
        </p:txBody>
      </p:sp>
      <p:sp>
        <p:nvSpPr>
          <p:cNvPr id="5" name="Google Shape;525;p22">
            <a:extLst>
              <a:ext uri="{FF2B5EF4-FFF2-40B4-BE49-F238E27FC236}">
                <a16:creationId xmlns:a16="http://schemas.microsoft.com/office/drawing/2014/main" id="{BDFF1B8B-0980-5068-917B-E9915D58D818}"/>
              </a:ext>
            </a:extLst>
          </p:cNvPr>
          <p:cNvSpPr txBox="1"/>
          <p:nvPr/>
        </p:nvSpPr>
        <p:spPr>
          <a:xfrm>
            <a:off x="1615218" y="240268"/>
            <a:ext cx="5520104" cy="302647"/>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dirty="0">
                <a:solidFill>
                  <a:schemeClr val="lt1"/>
                </a:solidFill>
                <a:latin typeface="Arial"/>
                <a:ea typeface="Arial"/>
                <a:cs typeface="Arial"/>
                <a:sym typeface="Arial"/>
              </a:rPr>
              <a:t>Linsen </a:t>
            </a:r>
            <a:r>
              <a:rPr lang="de-DE" sz="2000" i="1" dirty="0">
                <a:solidFill>
                  <a:schemeClr val="lt1"/>
                </a:solidFill>
                <a:latin typeface="Arial"/>
                <a:ea typeface="Arial"/>
                <a:cs typeface="Arial"/>
                <a:sym typeface="Arial"/>
              </a:rPr>
              <a:t>für </a:t>
            </a:r>
            <a:r>
              <a:rPr lang="de-DE" sz="2000" i="1" dirty="0">
                <a:solidFill>
                  <a:srgbClr val="0000FF"/>
                </a:solidFill>
                <a:latin typeface="Arial"/>
                <a:ea typeface="Arial"/>
                <a:cs typeface="Arial"/>
                <a:sym typeface="Arial"/>
              </a:rPr>
              <a:t>die retinale </a:t>
            </a:r>
            <a:r>
              <a:rPr lang="de-DE" sz="2000" b="1" dirty="0">
                <a:solidFill>
                  <a:srgbClr val="0000FF"/>
                </a:solidFill>
                <a:latin typeface="Arial"/>
                <a:ea typeface="Arial"/>
                <a:cs typeface="Arial"/>
                <a:sym typeface="Arial"/>
              </a:rPr>
              <a:t>Laser</a:t>
            </a:r>
            <a:r>
              <a:rPr lang="de-DE" sz="2000" i="1" dirty="0">
                <a:solidFill>
                  <a:srgbClr val="0000FF"/>
                </a:solidFill>
                <a:latin typeface="Arial"/>
                <a:ea typeface="Arial"/>
                <a:cs typeface="Arial"/>
                <a:sym typeface="Arial"/>
              </a:rPr>
              <a:t>-</a:t>
            </a:r>
            <a:r>
              <a:rPr lang="de-DE" sz="2000" i="1" dirty="0" err="1">
                <a:solidFill>
                  <a:srgbClr val="0000FF"/>
                </a:solidFill>
                <a:latin typeface="Arial"/>
                <a:ea typeface="Arial"/>
                <a:cs typeface="Arial"/>
                <a:sym typeface="Arial"/>
              </a:rPr>
              <a:t>Photokoagulation</a:t>
            </a: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p23"/>
          <p:cNvSpPr/>
          <p:nvPr/>
        </p:nvSpPr>
        <p:spPr>
          <a:xfrm>
            <a:off x="1464905" y="2968486"/>
            <a:ext cx="6071016" cy="1444487"/>
          </a:xfrm>
          <a:prstGeom prst="rect">
            <a:avLst/>
          </a:prstGeom>
          <a:solidFill>
            <a:srgbClr val="FEFF83"/>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Arial"/>
              <a:ea typeface="Arial"/>
              <a:cs typeface="Arial"/>
              <a:sym typeface="Arial"/>
            </a:endParaRPr>
          </a:p>
        </p:txBody>
      </p:sp>
      <p:sp>
        <p:nvSpPr>
          <p:cNvPr id="532" name="Google Shape;532;p23"/>
          <p:cNvSpPr/>
          <p:nvPr/>
        </p:nvSpPr>
        <p:spPr>
          <a:xfrm>
            <a:off x="1912580" y="1752600"/>
            <a:ext cx="1397412" cy="2660373"/>
          </a:xfrm>
          <a:prstGeom prst="rect">
            <a:avLst/>
          </a:prstGeom>
          <a:solidFill>
            <a:srgbClr val="CCFFCC"/>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Arial"/>
              <a:ea typeface="Arial"/>
              <a:cs typeface="Arial"/>
              <a:sym typeface="Arial"/>
            </a:endParaRPr>
          </a:p>
        </p:txBody>
      </p:sp>
      <p:sp>
        <p:nvSpPr>
          <p:cNvPr id="533" name="Google Shape;533;p2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de-DE" sz="1000">
                <a:solidFill>
                  <a:schemeClr val="dk1"/>
                </a:solidFill>
                <a:latin typeface="Arial"/>
                <a:ea typeface="Arial"/>
                <a:cs typeface="Arial"/>
                <a:sym typeface="Arial"/>
              </a:rPr>
              <a:t>23</a:t>
            </a:fld>
            <a:endParaRPr sz="1000">
              <a:solidFill>
                <a:schemeClr val="dk1"/>
              </a:solidFill>
              <a:latin typeface="Arial"/>
              <a:ea typeface="Arial"/>
              <a:cs typeface="Arial"/>
              <a:sym typeface="Arial"/>
            </a:endParaRPr>
          </a:p>
        </p:txBody>
      </p:sp>
      <p:sp>
        <p:nvSpPr>
          <p:cNvPr id="534" name="Google Shape;534;p23"/>
          <p:cNvSpPr txBox="1"/>
          <p:nvPr/>
        </p:nvSpPr>
        <p:spPr>
          <a:xfrm>
            <a:off x="419100" y="1782763"/>
            <a:ext cx="1095375"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chemisch</a:t>
            </a:r>
            <a:endParaRPr dirty="0"/>
          </a:p>
        </p:txBody>
      </p:sp>
      <p:sp>
        <p:nvSpPr>
          <p:cNvPr id="535" name="Google Shape;535;p23"/>
          <p:cNvSpPr txBox="1"/>
          <p:nvPr/>
        </p:nvSpPr>
        <p:spPr>
          <a:xfrm>
            <a:off x="2008351" y="1887538"/>
            <a:ext cx="1082349" cy="27186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de-DE" sz="1600" b="1">
                <a:solidFill>
                  <a:srgbClr val="0000FF"/>
                </a:solidFill>
                <a:latin typeface="Arial"/>
                <a:ea typeface="Arial"/>
                <a:cs typeface="Arial"/>
                <a:sym typeface="Arial"/>
              </a:rPr>
              <a:t>Thermisch</a:t>
            </a:r>
            <a:endParaRPr/>
          </a:p>
        </p:txBody>
      </p:sp>
      <p:sp>
        <p:nvSpPr>
          <p:cNvPr id="536" name="Google Shape;536;p23"/>
          <p:cNvSpPr txBox="1"/>
          <p:nvPr/>
        </p:nvSpPr>
        <p:spPr>
          <a:xfrm>
            <a:off x="3647086" y="1782763"/>
            <a:ext cx="992579" cy="512961"/>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a:solidFill>
                  <a:srgbClr val="BFBFBF"/>
                </a:solidFill>
                <a:latin typeface="Arial"/>
                <a:ea typeface="Arial"/>
                <a:cs typeface="Arial"/>
                <a:sym typeface="Arial"/>
              </a:rPr>
              <a:t>Photo-</a:t>
            </a:r>
            <a:endParaRPr/>
          </a:p>
          <a:p>
            <a:pPr marL="0" marR="0" lvl="0" indent="0" algn="ctr" rtl="0">
              <a:lnSpc>
                <a:spcPct val="118750"/>
              </a:lnSpc>
              <a:spcBef>
                <a:spcPts val="0"/>
              </a:spcBef>
              <a:spcAft>
                <a:spcPts val="0"/>
              </a:spcAft>
              <a:buNone/>
            </a:pPr>
            <a:r>
              <a:rPr lang="de-DE" sz="1600">
                <a:solidFill>
                  <a:srgbClr val="BFBFBF"/>
                </a:solidFill>
                <a:latin typeface="Arial"/>
                <a:ea typeface="Arial"/>
                <a:cs typeface="Arial"/>
                <a:sym typeface="Arial"/>
              </a:rPr>
              <a:t>Ablation</a:t>
            </a:r>
            <a:endParaRPr/>
          </a:p>
        </p:txBody>
      </p:sp>
      <p:sp>
        <p:nvSpPr>
          <p:cNvPr id="537" name="Google Shape;537;p23"/>
          <p:cNvSpPr txBox="1"/>
          <p:nvPr/>
        </p:nvSpPr>
        <p:spPr>
          <a:xfrm>
            <a:off x="5170488" y="1782763"/>
            <a:ext cx="1839912"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Plasmainduzierte</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Ablation</a:t>
            </a:r>
            <a:endParaRPr dirty="0"/>
          </a:p>
        </p:txBody>
      </p:sp>
      <p:sp>
        <p:nvSpPr>
          <p:cNvPr id="538" name="Google Shape;538;p23"/>
          <p:cNvSpPr txBox="1"/>
          <p:nvPr/>
        </p:nvSpPr>
        <p:spPr>
          <a:xfrm>
            <a:off x="7464425" y="1752600"/>
            <a:ext cx="1185863"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distruption</a:t>
            </a:r>
            <a:endParaRPr dirty="0"/>
          </a:p>
        </p:txBody>
      </p:sp>
      <p:sp>
        <p:nvSpPr>
          <p:cNvPr id="539" name="Google Shape;539;p23"/>
          <p:cNvSpPr txBox="1"/>
          <p:nvPr/>
        </p:nvSpPr>
        <p:spPr>
          <a:xfrm>
            <a:off x="1951896" y="2966209"/>
            <a:ext cx="1344613" cy="542713"/>
          </a:xfrm>
          <a:prstGeom prst="rect">
            <a:avLst/>
          </a:prstGeom>
          <a:noFill/>
          <a:ln>
            <a:noFill/>
          </a:ln>
        </p:spPr>
        <p:txBody>
          <a:bodyPr spcFirstLastPara="1" wrap="square" lIns="25400" tIns="12700" rIns="25400" bIns="12700" anchor="t" anchorCtr="0">
            <a:spAutoFit/>
          </a:bodyPr>
          <a:lstStyle/>
          <a:p>
            <a:pPr marL="0" marR="0" lvl="0" indent="0" algn="ctr" rtl="0">
              <a:lnSpc>
                <a:spcPct val="139583"/>
              </a:lnSpc>
              <a:spcBef>
                <a:spcPts val="0"/>
              </a:spcBef>
              <a:spcAft>
                <a:spcPts val="0"/>
              </a:spcAft>
              <a:buNone/>
            </a:pPr>
            <a:r>
              <a:rPr lang="de-DE" sz="1200" dirty="0">
                <a:solidFill>
                  <a:srgbClr val="0000FF"/>
                </a:solidFill>
                <a:latin typeface="Arial"/>
                <a:ea typeface="Arial"/>
                <a:cs typeface="Arial"/>
                <a:sym typeface="Arial"/>
              </a:rPr>
              <a:t>Laserenergie wird absorbiert </a:t>
            </a:r>
            <a:r>
              <a:rPr lang="de-DE" sz="1200" dirty="0">
                <a:solidFill>
                  <a:srgbClr val="0000FF"/>
                </a:solidFill>
                <a:latin typeface="Arial"/>
                <a:ea typeface="Arial"/>
                <a:cs typeface="Arial"/>
                <a:sym typeface="Wingdings" panose="05000000000000000000" pitchFamily="2" charset="2"/>
              </a:rPr>
              <a:t></a:t>
            </a:r>
            <a:r>
              <a:rPr lang="de-DE" sz="1200" dirty="0">
                <a:solidFill>
                  <a:srgbClr val="0000FF"/>
                </a:solidFill>
                <a:latin typeface="Arial"/>
                <a:ea typeface="Arial"/>
                <a:cs typeface="Arial"/>
                <a:sym typeface="Arial"/>
              </a:rPr>
              <a:t> </a:t>
            </a:r>
            <a:r>
              <a:rPr lang="de-DE" sz="1200" dirty="0">
                <a:solidFill>
                  <a:srgbClr val="CCFFCC"/>
                </a:solidFill>
                <a:latin typeface="Arial"/>
                <a:ea typeface="Arial"/>
                <a:cs typeface="Arial"/>
                <a:sym typeface="Arial"/>
              </a:rPr>
              <a:t>w</a:t>
            </a:r>
            <a:endParaRPr dirty="0"/>
          </a:p>
        </p:txBody>
      </p:sp>
      <p:sp>
        <p:nvSpPr>
          <p:cNvPr id="540" name="Google Shape;540;p23"/>
          <p:cNvSpPr txBox="1"/>
          <p:nvPr/>
        </p:nvSpPr>
        <p:spPr>
          <a:xfrm>
            <a:off x="7258050" y="2292350"/>
            <a:ext cx="1638300" cy="404854"/>
          </a:xfrm>
          <a:prstGeom prst="rect">
            <a:avLst/>
          </a:prstGeom>
          <a:noFill/>
          <a:ln>
            <a:noFill/>
          </a:ln>
        </p:spPr>
        <p:txBody>
          <a:bodyPr spcFirstLastPara="1" wrap="square" lIns="25400" tIns="12700" rIns="25400" bIns="12700" anchor="t" anchorCtr="0">
            <a:spAutoFit/>
          </a:bodyPr>
          <a:lstStyle/>
          <a:p>
            <a:pPr marL="0" marR="0" lvl="0" indent="0" algn="ctr" rtl="0">
              <a:lnSpc>
                <a:spcPct val="87500"/>
              </a:lnSpc>
              <a:spcBef>
                <a:spcPts val="0"/>
              </a:spcBef>
              <a:spcAft>
                <a:spcPts val="0"/>
              </a:spcAft>
              <a:buNone/>
            </a:pPr>
            <a:endParaRPr dirty="0"/>
          </a:p>
          <a:p>
            <a:pPr marL="0" marR="0" lvl="0" indent="0" algn="ctr" rtl="0">
              <a:lnSpc>
                <a:spcPct val="87500"/>
              </a:lnSpc>
              <a:spcBef>
                <a:spcPts val="0"/>
              </a:spcBef>
              <a:spcAft>
                <a:spcPts val="0"/>
              </a:spcAft>
              <a:buNone/>
            </a:pPr>
            <a:endParaRPr dirty="0"/>
          </a:p>
        </p:txBody>
      </p:sp>
      <p:sp>
        <p:nvSpPr>
          <p:cNvPr id="542" name="Google Shape;542;p23"/>
          <p:cNvSpPr txBox="1"/>
          <p:nvPr/>
        </p:nvSpPr>
        <p:spPr>
          <a:xfrm>
            <a:off x="3557642" y="3393384"/>
            <a:ext cx="3853750" cy="518091"/>
          </a:xfrm>
          <a:prstGeom prst="rect">
            <a:avLst/>
          </a:prstGeom>
          <a:solidFill>
            <a:srgbClr val="FFCCFF"/>
          </a:solidFill>
          <a:ln>
            <a:noFill/>
          </a:ln>
        </p:spPr>
        <p:txBody>
          <a:bodyPr spcFirstLastPara="1" wrap="square" lIns="25400" tIns="12700" rIns="25400" bIns="12700" anchor="t" anchorCtr="0">
            <a:spAutoFit/>
          </a:bodyPr>
          <a:lstStyle/>
          <a:p>
            <a:pPr lvl="0"/>
            <a:r>
              <a:rPr lang="de-DE" sz="1600" i="1" dirty="0">
                <a:solidFill>
                  <a:schemeClr val="dk1"/>
                </a:solidFill>
              </a:rPr>
              <a:t>Kurz gesagt: Wie läuft der Prozess der Laser-</a:t>
            </a:r>
            <a:r>
              <a:rPr lang="de-DE" sz="1600" i="1" dirty="0" err="1">
                <a:solidFill>
                  <a:schemeClr val="dk1"/>
                </a:solidFill>
              </a:rPr>
              <a:t>Photokoagulation</a:t>
            </a:r>
            <a:r>
              <a:rPr lang="de-DE" sz="1600" i="1" dirty="0">
                <a:solidFill>
                  <a:schemeClr val="dk1"/>
                </a:solidFill>
              </a:rPr>
              <a:t> ab?</a:t>
            </a:r>
            <a:endParaRPr lang="de-DE" sz="1600" dirty="0"/>
          </a:p>
        </p:txBody>
      </p:sp>
      <p:sp>
        <p:nvSpPr>
          <p:cNvPr id="543" name="Google Shape;543;p23"/>
          <p:cNvSpPr txBox="1"/>
          <p:nvPr/>
        </p:nvSpPr>
        <p:spPr>
          <a:xfrm>
            <a:off x="1470770" y="3059668"/>
            <a:ext cx="497252"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a:solidFill>
                  <a:srgbClr val="0000FF"/>
                </a:solidFill>
                <a:latin typeface="Arial"/>
                <a:ea typeface="Arial"/>
                <a:cs typeface="Arial"/>
                <a:sym typeface="Arial"/>
              </a:rPr>
              <a:t>1</a:t>
            </a:r>
            <a:r>
              <a:rPr lang="de-DE" sz="1600" baseline="30000">
                <a:solidFill>
                  <a:srgbClr val="0000FF"/>
                </a:solidFill>
                <a:latin typeface="Arial"/>
                <a:ea typeface="Arial"/>
                <a:cs typeface="Arial"/>
                <a:sym typeface="Arial"/>
              </a:rPr>
              <a:t>st</a:t>
            </a:r>
            <a:r>
              <a:rPr lang="de-DE" sz="1600">
                <a:solidFill>
                  <a:srgbClr val="0000FF"/>
                </a:solidFill>
                <a:latin typeface="Arial"/>
                <a:ea typeface="Arial"/>
                <a:cs typeface="Arial"/>
                <a:sym typeface="Arial"/>
              </a:rPr>
              <a:t> </a:t>
            </a:r>
            <a:endParaRPr/>
          </a:p>
        </p:txBody>
      </p:sp>
      <p:sp>
        <p:nvSpPr>
          <p:cNvPr id="544" name="Google Shape;544;p23"/>
          <p:cNvSpPr txBox="1"/>
          <p:nvPr/>
        </p:nvSpPr>
        <p:spPr>
          <a:xfrm>
            <a:off x="1464905" y="3456719"/>
            <a:ext cx="611065"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a:solidFill>
                  <a:srgbClr val="FF0000"/>
                </a:solidFill>
                <a:latin typeface="Arial"/>
                <a:ea typeface="Arial"/>
                <a:cs typeface="Arial"/>
                <a:sym typeface="Arial"/>
              </a:rPr>
              <a:t>2</a:t>
            </a:r>
            <a:r>
              <a:rPr lang="de-DE" sz="1600" baseline="30000">
                <a:solidFill>
                  <a:srgbClr val="FF0000"/>
                </a:solidFill>
                <a:latin typeface="Arial"/>
                <a:ea typeface="Arial"/>
                <a:cs typeface="Arial"/>
                <a:sym typeface="Arial"/>
              </a:rPr>
              <a:t>nd</a:t>
            </a:r>
            <a:r>
              <a:rPr lang="de-DE" sz="1600">
                <a:solidFill>
                  <a:srgbClr val="FF0000"/>
                </a:solidFill>
                <a:latin typeface="Arial"/>
                <a:ea typeface="Arial"/>
                <a:cs typeface="Arial"/>
                <a:sym typeface="Arial"/>
              </a:rPr>
              <a:t>  </a:t>
            </a:r>
            <a:endParaRPr/>
          </a:p>
        </p:txBody>
      </p:sp>
      <p:sp>
        <p:nvSpPr>
          <p:cNvPr id="545" name="Google Shape;545;p23"/>
          <p:cNvSpPr txBox="1"/>
          <p:nvPr/>
        </p:nvSpPr>
        <p:spPr>
          <a:xfrm>
            <a:off x="1469364" y="3841274"/>
            <a:ext cx="577402"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a:solidFill>
                  <a:srgbClr val="BFBFBF"/>
                </a:solidFill>
                <a:latin typeface="Arial"/>
                <a:ea typeface="Arial"/>
                <a:cs typeface="Arial"/>
                <a:sym typeface="Arial"/>
              </a:rPr>
              <a:t>3</a:t>
            </a:r>
            <a:r>
              <a:rPr lang="de-DE" sz="1600" baseline="30000">
                <a:solidFill>
                  <a:srgbClr val="BFBFBF"/>
                </a:solidFill>
                <a:latin typeface="Arial"/>
                <a:ea typeface="Arial"/>
                <a:cs typeface="Arial"/>
                <a:sym typeface="Arial"/>
              </a:rPr>
              <a:t>rd</a:t>
            </a:r>
            <a:r>
              <a:rPr lang="de-DE" sz="1600">
                <a:solidFill>
                  <a:srgbClr val="BFBFBF"/>
                </a:solidFill>
                <a:latin typeface="Arial"/>
                <a:ea typeface="Arial"/>
                <a:cs typeface="Arial"/>
                <a:sym typeface="Arial"/>
              </a:rPr>
              <a:t>  </a:t>
            </a:r>
            <a:endParaRPr/>
          </a:p>
        </p:txBody>
      </p:sp>
      <p:sp>
        <p:nvSpPr>
          <p:cNvPr id="546" name="Google Shape;546;p23"/>
          <p:cNvSpPr txBox="1"/>
          <p:nvPr/>
        </p:nvSpPr>
        <p:spPr>
          <a:xfrm>
            <a:off x="1906011" y="2223470"/>
            <a:ext cx="1415772"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i="1">
                <a:solidFill>
                  <a:schemeClr val="dk1"/>
                </a:solidFill>
                <a:latin typeface="Arial"/>
                <a:ea typeface="Arial"/>
                <a:cs typeface="Arial"/>
                <a:sym typeface="Arial"/>
              </a:rPr>
              <a:t>Koagulation</a:t>
            </a:r>
            <a:endParaRPr/>
          </a:p>
        </p:txBody>
      </p:sp>
      <p:sp>
        <p:nvSpPr>
          <p:cNvPr id="547" name="Google Shape;547;p23"/>
          <p:cNvSpPr txBox="1"/>
          <p:nvPr/>
        </p:nvSpPr>
        <p:spPr>
          <a:xfrm>
            <a:off x="3034631" y="3482821"/>
            <a:ext cx="372218"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b="1" i="1" dirty="0">
                <a:solidFill>
                  <a:schemeClr val="dk1"/>
                </a:solidFill>
                <a:latin typeface="Arial"/>
                <a:ea typeface="Arial"/>
                <a:cs typeface="Arial"/>
                <a:sym typeface="Arial"/>
              </a:rPr>
              <a:t>?</a:t>
            </a:r>
            <a:endParaRPr dirty="0"/>
          </a:p>
        </p:txBody>
      </p:sp>
      <p:sp>
        <p:nvSpPr>
          <p:cNvPr id="549" name="Google Shape;549;p23"/>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F</a:t>
            </a:r>
            <a:endParaRPr/>
          </a:p>
        </p:txBody>
      </p:sp>
      <p:sp>
        <p:nvSpPr>
          <p:cNvPr id="550" name="Google Shape;550;p23"/>
          <p:cNvSpPr txBox="1"/>
          <p:nvPr/>
        </p:nvSpPr>
        <p:spPr>
          <a:xfrm>
            <a:off x="1938413" y="3446875"/>
            <a:ext cx="1177866" cy="39498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200" i="1" dirty="0">
                <a:solidFill>
                  <a:schemeClr val="dk1"/>
                </a:solidFill>
                <a:latin typeface="Arial"/>
                <a:ea typeface="Arial"/>
                <a:cs typeface="Arial"/>
                <a:sym typeface="Arial"/>
              </a:rPr>
              <a:t>(Was </a:t>
            </a:r>
            <a:r>
              <a:rPr lang="de-DE" sz="1200" i="1" dirty="0">
                <a:solidFill>
                  <a:schemeClr val="dk1"/>
                </a:solidFill>
              </a:rPr>
              <a:t>geschieht</a:t>
            </a:r>
            <a:r>
              <a:rPr lang="de-DE" sz="1200" i="1" dirty="0">
                <a:solidFill>
                  <a:schemeClr val="dk1"/>
                </a:solidFill>
                <a:latin typeface="Arial"/>
                <a:ea typeface="Arial"/>
                <a:cs typeface="Arial"/>
                <a:sym typeface="Arial"/>
              </a:rPr>
              <a:t> als Nächstes?)</a:t>
            </a:r>
            <a:endParaRPr dirty="0"/>
          </a:p>
        </p:txBody>
      </p:sp>
      <p:sp>
        <p:nvSpPr>
          <p:cNvPr id="3" name="Google Shape;340;p12">
            <a:extLst>
              <a:ext uri="{FF2B5EF4-FFF2-40B4-BE49-F238E27FC236}">
                <a16:creationId xmlns:a16="http://schemas.microsoft.com/office/drawing/2014/main" id="{F8EFDF4E-30CD-54D3-CB1F-CDBA1BC80A7A}"/>
              </a:ext>
            </a:extLst>
          </p:cNvPr>
          <p:cNvSpPr txBox="1"/>
          <p:nvPr/>
        </p:nvSpPr>
        <p:spPr>
          <a:xfrm>
            <a:off x="1568496" y="1001602"/>
            <a:ext cx="6113799" cy="639897"/>
          </a:xfrm>
          <a:prstGeom prst="rect">
            <a:avLst/>
          </a:prstGeom>
          <a:noFill/>
          <a:ln>
            <a:noFill/>
          </a:ln>
        </p:spPr>
        <p:txBody>
          <a:bodyPr spcFirstLastPara="1" wrap="square" lIns="25400" tIns="12700" rIns="25400" bIns="12700" anchor="t" anchorCtr="0">
            <a:noAutofit/>
          </a:bodyPr>
          <a:lstStyle/>
          <a:p>
            <a:pPr marL="0" marR="0" lvl="0" indent="0" algn="ctr" rtl="0">
              <a:spcBef>
                <a:spcPts val="0"/>
              </a:spcBef>
              <a:spcAft>
                <a:spcPts val="0"/>
              </a:spcAft>
              <a:buNone/>
            </a:pPr>
            <a:r>
              <a:rPr lang="de-DE" sz="2000" i="1" dirty="0">
                <a:solidFill>
                  <a:schemeClr val="dk1"/>
                </a:solidFill>
                <a:latin typeface="Arial"/>
                <a:ea typeface="Arial"/>
                <a:cs typeface="Arial"/>
                <a:sym typeface="Arial"/>
              </a:rPr>
              <a:t>Die fünf Arten der Laser-Gewebe-Wechselwirkung:</a:t>
            </a:r>
            <a:endParaRPr sz="2000" i="1" dirty="0">
              <a:solidFill>
                <a:schemeClr val="dk1"/>
              </a:solidFill>
              <a:latin typeface="Arial"/>
              <a:ea typeface="Arial"/>
              <a:cs typeface="Arial"/>
              <a:sym typeface="Arial"/>
            </a:endParaRPr>
          </a:p>
        </p:txBody>
      </p:sp>
      <p:sp>
        <p:nvSpPr>
          <p:cNvPr id="5" name="Google Shape;525;p22">
            <a:extLst>
              <a:ext uri="{FF2B5EF4-FFF2-40B4-BE49-F238E27FC236}">
                <a16:creationId xmlns:a16="http://schemas.microsoft.com/office/drawing/2014/main" id="{18115C44-DA59-1368-3858-240B407186EB}"/>
              </a:ext>
            </a:extLst>
          </p:cNvPr>
          <p:cNvSpPr txBox="1"/>
          <p:nvPr/>
        </p:nvSpPr>
        <p:spPr>
          <a:xfrm>
            <a:off x="1615218" y="240268"/>
            <a:ext cx="5520104" cy="302647"/>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dirty="0">
                <a:solidFill>
                  <a:schemeClr val="lt1"/>
                </a:solidFill>
                <a:latin typeface="Arial"/>
                <a:ea typeface="Arial"/>
                <a:cs typeface="Arial"/>
                <a:sym typeface="Arial"/>
              </a:rPr>
              <a:t>Linsen </a:t>
            </a:r>
            <a:r>
              <a:rPr lang="de-DE" sz="2000" i="1" dirty="0">
                <a:solidFill>
                  <a:schemeClr val="lt1"/>
                </a:solidFill>
                <a:latin typeface="Arial"/>
                <a:ea typeface="Arial"/>
                <a:cs typeface="Arial"/>
                <a:sym typeface="Arial"/>
              </a:rPr>
              <a:t>für </a:t>
            </a:r>
            <a:r>
              <a:rPr lang="de-DE" sz="2000" i="1" dirty="0">
                <a:solidFill>
                  <a:srgbClr val="0000FF"/>
                </a:solidFill>
                <a:latin typeface="Arial"/>
                <a:ea typeface="Arial"/>
                <a:cs typeface="Arial"/>
                <a:sym typeface="Arial"/>
              </a:rPr>
              <a:t>die retinale </a:t>
            </a:r>
            <a:r>
              <a:rPr lang="de-DE" sz="2000" b="1" dirty="0">
                <a:solidFill>
                  <a:srgbClr val="0000FF"/>
                </a:solidFill>
                <a:latin typeface="Arial"/>
                <a:ea typeface="Arial"/>
                <a:cs typeface="Arial"/>
                <a:sym typeface="Arial"/>
              </a:rPr>
              <a:t>Laser</a:t>
            </a:r>
            <a:r>
              <a:rPr lang="de-DE" sz="2000" i="1" dirty="0">
                <a:solidFill>
                  <a:srgbClr val="0000FF"/>
                </a:solidFill>
                <a:latin typeface="Arial"/>
                <a:ea typeface="Arial"/>
                <a:cs typeface="Arial"/>
                <a:sym typeface="Arial"/>
              </a:rPr>
              <a:t>-</a:t>
            </a:r>
            <a:r>
              <a:rPr lang="de-DE" sz="2000" i="1" dirty="0" err="1">
                <a:solidFill>
                  <a:srgbClr val="0000FF"/>
                </a:solidFill>
                <a:latin typeface="Arial"/>
                <a:ea typeface="Arial"/>
                <a:cs typeface="Arial"/>
                <a:sym typeface="Arial"/>
              </a:rPr>
              <a:t>Photokoagulation</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p24"/>
          <p:cNvSpPr/>
          <p:nvPr/>
        </p:nvSpPr>
        <p:spPr>
          <a:xfrm>
            <a:off x="1464905" y="2968486"/>
            <a:ext cx="6071016" cy="1444487"/>
          </a:xfrm>
          <a:prstGeom prst="rect">
            <a:avLst/>
          </a:prstGeom>
          <a:solidFill>
            <a:srgbClr val="FEFF83"/>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56" name="Google Shape;556;p24"/>
          <p:cNvSpPr/>
          <p:nvPr/>
        </p:nvSpPr>
        <p:spPr>
          <a:xfrm>
            <a:off x="1912580" y="1752600"/>
            <a:ext cx="1397412" cy="2660373"/>
          </a:xfrm>
          <a:prstGeom prst="rect">
            <a:avLst/>
          </a:prstGeom>
          <a:solidFill>
            <a:srgbClr val="CCFFCC"/>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57" name="Google Shape;557;p2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de-DE" sz="1000">
                <a:solidFill>
                  <a:schemeClr val="dk1"/>
                </a:solidFill>
                <a:latin typeface="Arial"/>
                <a:ea typeface="Arial"/>
                <a:cs typeface="Arial"/>
                <a:sym typeface="Arial"/>
              </a:rPr>
              <a:t>24</a:t>
            </a:fld>
            <a:endParaRPr sz="1000">
              <a:solidFill>
                <a:schemeClr val="dk1"/>
              </a:solidFill>
              <a:latin typeface="Arial"/>
              <a:ea typeface="Arial"/>
              <a:cs typeface="Arial"/>
              <a:sym typeface="Arial"/>
            </a:endParaRPr>
          </a:p>
        </p:txBody>
      </p:sp>
      <p:sp>
        <p:nvSpPr>
          <p:cNvPr id="558" name="Google Shape;558;p24"/>
          <p:cNvSpPr txBox="1"/>
          <p:nvPr/>
        </p:nvSpPr>
        <p:spPr>
          <a:xfrm>
            <a:off x="419100" y="1782763"/>
            <a:ext cx="1095375"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chemisch</a:t>
            </a:r>
            <a:endParaRPr dirty="0"/>
          </a:p>
        </p:txBody>
      </p:sp>
      <p:sp>
        <p:nvSpPr>
          <p:cNvPr id="559" name="Google Shape;559;p24"/>
          <p:cNvSpPr txBox="1"/>
          <p:nvPr/>
        </p:nvSpPr>
        <p:spPr>
          <a:xfrm>
            <a:off x="2008351" y="1887538"/>
            <a:ext cx="1082349" cy="27186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de-DE" sz="1600" b="1">
                <a:solidFill>
                  <a:srgbClr val="0000FF"/>
                </a:solidFill>
                <a:latin typeface="Arial"/>
                <a:ea typeface="Arial"/>
                <a:cs typeface="Arial"/>
                <a:sym typeface="Arial"/>
              </a:rPr>
              <a:t>Thermisch</a:t>
            </a:r>
            <a:endParaRPr/>
          </a:p>
        </p:txBody>
      </p:sp>
      <p:sp>
        <p:nvSpPr>
          <p:cNvPr id="560" name="Google Shape;560;p24"/>
          <p:cNvSpPr txBox="1"/>
          <p:nvPr/>
        </p:nvSpPr>
        <p:spPr>
          <a:xfrm>
            <a:off x="3647086" y="1782763"/>
            <a:ext cx="992579" cy="512961"/>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a:solidFill>
                  <a:srgbClr val="BFBFBF"/>
                </a:solidFill>
                <a:latin typeface="Arial"/>
                <a:ea typeface="Arial"/>
                <a:cs typeface="Arial"/>
                <a:sym typeface="Arial"/>
              </a:rPr>
              <a:t>Photo-</a:t>
            </a:r>
            <a:endParaRPr/>
          </a:p>
          <a:p>
            <a:pPr marL="0" marR="0" lvl="0" indent="0" algn="ctr" rtl="0">
              <a:lnSpc>
                <a:spcPct val="118750"/>
              </a:lnSpc>
              <a:spcBef>
                <a:spcPts val="0"/>
              </a:spcBef>
              <a:spcAft>
                <a:spcPts val="0"/>
              </a:spcAft>
              <a:buNone/>
            </a:pPr>
            <a:r>
              <a:rPr lang="de-DE" sz="1600">
                <a:solidFill>
                  <a:srgbClr val="BFBFBF"/>
                </a:solidFill>
                <a:latin typeface="Arial"/>
                <a:ea typeface="Arial"/>
                <a:cs typeface="Arial"/>
                <a:sym typeface="Arial"/>
              </a:rPr>
              <a:t>Ablation</a:t>
            </a:r>
            <a:endParaRPr/>
          </a:p>
        </p:txBody>
      </p:sp>
      <p:sp>
        <p:nvSpPr>
          <p:cNvPr id="561" name="Google Shape;561;p24"/>
          <p:cNvSpPr txBox="1"/>
          <p:nvPr/>
        </p:nvSpPr>
        <p:spPr>
          <a:xfrm>
            <a:off x="5170488" y="1782763"/>
            <a:ext cx="1839912"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Plasmainduzierte</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Ablation</a:t>
            </a:r>
            <a:endParaRPr dirty="0"/>
          </a:p>
        </p:txBody>
      </p:sp>
      <p:sp>
        <p:nvSpPr>
          <p:cNvPr id="562" name="Google Shape;562;p24"/>
          <p:cNvSpPr txBox="1"/>
          <p:nvPr/>
        </p:nvSpPr>
        <p:spPr>
          <a:xfrm>
            <a:off x="7464425" y="1752600"/>
            <a:ext cx="1185863"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distruption</a:t>
            </a:r>
            <a:endParaRPr dirty="0"/>
          </a:p>
        </p:txBody>
      </p:sp>
      <p:sp>
        <p:nvSpPr>
          <p:cNvPr id="563" name="Google Shape;563;p24"/>
          <p:cNvSpPr txBox="1"/>
          <p:nvPr/>
        </p:nvSpPr>
        <p:spPr>
          <a:xfrm>
            <a:off x="1876425" y="2970213"/>
            <a:ext cx="1344613" cy="764312"/>
          </a:xfrm>
          <a:prstGeom prst="rect">
            <a:avLst/>
          </a:prstGeom>
          <a:noFill/>
          <a:ln>
            <a:noFill/>
          </a:ln>
        </p:spPr>
        <p:txBody>
          <a:bodyPr spcFirstLastPara="1" wrap="square" lIns="25400" tIns="12700" rIns="25400" bIns="12700" anchor="t" anchorCtr="0">
            <a:spAutoFit/>
          </a:bodyPr>
          <a:lstStyle/>
          <a:p>
            <a:pPr lvl="0" algn="ctr"/>
            <a:r>
              <a:rPr lang="de-DE" sz="1200" dirty="0">
                <a:solidFill>
                  <a:srgbClr val="0000FF"/>
                </a:solidFill>
              </a:rPr>
              <a:t>Laserenergie wird absorbiert </a:t>
            </a:r>
            <a:r>
              <a:rPr lang="de-DE" sz="1200" dirty="0">
                <a:solidFill>
                  <a:srgbClr val="0000FF"/>
                </a:solidFill>
                <a:sym typeface="Wingdings" panose="05000000000000000000" pitchFamily="2" charset="2"/>
              </a:rPr>
              <a:t></a:t>
            </a:r>
            <a:endParaRPr lang="de-DE" sz="1200" dirty="0">
              <a:solidFill>
                <a:srgbClr val="0000FF"/>
              </a:solidFill>
            </a:endParaRPr>
          </a:p>
          <a:p>
            <a:pPr lvl="0" algn="ctr"/>
            <a:r>
              <a:rPr lang="de-DE" sz="1200" dirty="0">
                <a:solidFill>
                  <a:srgbClr val="0000FF"/>
                </a:solidFill>
              </a:rPr>
              <a:t> </a:t>
            </a:r>
            <a:r>
              <a:rPr lang="de-DE" sz="1200" dirty="0">
                <a:solidFill>
                  <a:srgbClr val="FF0000"/>
                </a:solidFill>
              </a:rPr>
              <a:t>wandelt sich in Wärme um  </a:t>
            </a:r>
            <a:r>
              <a:rPr lang="de-DE" sz="1200" dirty="0">
                <a:solidFill>
                  <a:srgbClr val="FF0000"/>
                </a:solidFill>
                <a:sym typeface="Wingdings" panose="05000000000000000000" pitchFamily="2" charset="2"/>
              </a:rPr>
              <a:t></a:t>
            </a:r>
            <a:endParaRPr lang="de-DE" sz="1200" dirty="0"/>
          </a:p>
        </p:txBody>
      </p:sp>
      <p:sp>
        <p:nvSpPr>
          <p:cNvPr id="564" name="Google Shape;564;p24"/>
          <p:cNvSpPr txBox="1"/>
          <p:nvPr/>
        </p:nvSpPr>
        <p:spPr>
          <a:xfrm>
            <a:off x="7258050" y="2292350"/>
            <a:ext cx="1638300" cy="404854"/>
          </a:xfrm>
          <a:prstGeom prst="rect">
            <a:avLst/>
          </a:prstGeom>
          <a:noFill/>
          <a:ln>
            <a:noFill/>
          </a:ln>
        </p:spPr>
        <p:txBody>
          <a:bodyPr spcFirstLastPara="1" wrap="square" lIns="25400" tIns="12700" rIns="25400" bIns="12700" anchor="t" anchorCtr="0">
            <a:spAutoFit/>
          </a:bodyPr>
          <a:lstStyle/>
          <a:p>
            <a:pPr marL="0" marR="0" lvl="0" indent="0" algn="ctr" rtl="0">
              <a:lnSpc>
                <a:spcPct val="87500"/>
              </a:lnSpc>
              <a:spcBef>
                <a:spcPts val="0"/>
              </a:spcBef>
              <a:spcAft>
                <a:spcPts val="0"/>
              </a:spcAft>
              <a:buNone/>
            </a:pPr>
            <a:endParaRPr dirty="0"/>
          </a:p>
          <a:p>
            <a:pPr marL="0" marR="0" lvl="0" indent="0" algn="ctr" rtl="0">
              <a:lnSpc>
                <a:spcPct val="87500"/>
              </a:lnSpc>
              <a:spcBef>
                <a:spcPts val="0"/>
              </a:spcBef>
              <a:spcAft>
                <a:spcPts val="0"/>
              </a:spcAft>
              <a:buNone/>
            </a:pPr>
            <a:endParaRPr dirty="0"/>
          </a:p>
        </p:txBody>
      </p:sp>
      <p:sp>
        <p:nvSpPr>
          <p:cNvPr id="566" name="Google Shape;566;p24"/>
          <p:cNvSpPr txBox="1"/>
          <p:nvPr/>
        </p:nvSpPr>
        <p:spPr>
          <a:xfrm>
            <a:off x="3557642" y="3393384"/>
            <a:ext cx="3853750" cy="518091"/>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i="1" dirty="0">
                <a:solidFill>
                  <a:schemeClr val="dk1"/>
                </a:solidFill>
                <a:latin typeface="Arial"/>
                <a:ea typeface="Arial"/>
                <a:cs typeface="Arial"/>
                <a:sym typeface="Arial"/>
              </a:rPr>
              <a:t>Kurz gesagt: Wie läuft der Prozess der Laser-</a:t>
            </a:r>
            <a:r>
              <a:rPr lang="de-DE" sz="1600" i="1" dirty="0" err="1">
                <a:solidFill>
                  <a:schemeClr val="dk1"/>
                </a:solidFill>
                <a:latin typeface="Arial"/>
                <a:ea typeface="Arial"/>
                <a:cs typeface="Arial"/>
                <a:sym typeface="Arial"/>
              </a:rPr>
              <a:t>Photokoagulation</a:t>
            </a:r>
            <a:r>
              <a:rPr lang="de-DE" sz="1600" i="1" dirty="0">
                <a:solidFill>
                  <a:schemeClr val="dk1"/>
                </a:solidFill>
                <a:latin typeface="Arial"/>
                <a:ea typeface="Arial"/>
                <a:cs typeface="Arial"/>
                <a:sym typeface="Arial"/>
              </a:rPr>
              <a:t> ab?</a:t>
            </a:r>
            <a:endParaRPr dirty="0"/>
          </a:p>
        </p:txBody>
      </p:sp>
      <p:sp>
        <p:nvSpPr>
          <p:cNvPr id="567" name="Google Shape;567;p24"/>
          <p:cNvSpPr txBox="1"/>
          <p:nvPr/>
        </p:nvSpPr>
        <p:spPr>
          <a:xfrm>
            <a:off x="1470770" y="3059668"/>
            <a:ext cx="497252"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a:solidFill>
                  <a:srgbClr val="0000FF"/>
                </a:solidFill>
                <a:latin typeface="Arial"/>
                <a:ea typeface="Arial"/>
                <a:cs typeface="Arial"/>
                <a:sym typeface="Arial"/>
              </a:rPr>
              <a:t>1</a:t>
            </a:r>
            <a:r>
              <a:rPr lang="de-DE" sz="1600" baseline="30000">
                <a:solidFill>
                  <a:srgbClr val="0000FF"/>
                </a:solidFill>
                <a:latin typeface="Arial"/>
                <a:ea typeface="Arial"/>
                <a:cs typeface="Arial"/>
                <a:sym typeface="Arial"/>
              </a:rPr>
              <a:t>st</a:t>
            </a:r>
            <a:r>
              <a:rPr lang="de-DE" sz="1600">
                <a:solidFill>
                  <a:srgbClr val="0000FF"/>
                </a:solidFill>
                <a:latin typeface="Arial"/>
                <a:ea typeface="Arial"/>
                <a:cs typeface="Arial"/>
                <a:sym typeface="Arial"/>
              </a:rPr>
              <a:t> </a:t>
            </a:r>
            <a:endParaRPr/>
          </a:p>
        </p:txBody>
      </p:sp>
      <p:sp>
        <p:nvSpPr>
          <p:cNvPr id="568" name="Google Shape;568;p24"/>
          <p:cNvSpPr txBox="1"/>
          <p:nvPr/>
        </p:nvSpPr>
        <p:spPr>
          <a:xfrm>
            <a:off x="1464905" y="3456719"/>
            <a:ext cx="611065"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a:solidFill>
                  <a:srgbClr val="FF0000"/>
                </a:solidFill>
                <a:latin typeface="Arial"/>
                <a:ea typeface="Arial"/>
                <a:cs typeface="Arial"/>
                <a:sym typeface="Arial"/>
              </a:rPr>
              <a:t>2</a:t>
            </a:r>
            <a:r>
              <a:rPr lang="de-DE" sz="1600" baseline="30000">
                <a:solidFill>
                  <a:srgbClr val="FF0000"/>
                </a:solidFill>
                <a:latin typeface="Arial"/>
                <a:ea typeface="Arial"/>
                <a:cs typeface="Arial"/>
                <a:sym typeface="Arial"/>
              </a:rPr>
              <a:t>nd</a:t>
            </a:r>
            <a:r>
              <a:rPr lang="de-DE" sz="1600">
                <a:solidFill>
                  <a:srgbClr val="FF0000"/>
                </a:solidFill>
                <a:latin typeface="Arial"/>
                <a:ea typeface="Arial"/>
                <a:cs typeface="Arial"/>
                <a:sym typeface="Arial"/>
              </a:rPr>
              <a:t>  </a:t>
            </a:r>
            <a:endParaRPr/>
          </a:p>
        </p:txBody>
      </p:sp>
      <p:sp>
        <p:nvSpPr>
          <p:cNvPr id="569" name="Google Shape;569;p24"/>
          <p:cNvSpPr txBox="1"/>
          <p:nvPr/>
        </p:nvSpPr>
        <p:spPr>
          <a:xfrm>
            <a:off x="1469364" y="3841274"/>
            <a:ext cx="577402"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a:solidFill>
                  <a:srgbClr val="BFBFBF"/>
                </a:solidFill>
                <a:latin typeface="Arial"/>
                <a:ea typeface="Arial"/>
                <a:cs typeface="Arial"/>
                <a:sym typeface="Arial"/>
              </a:rPr>
              <a:t>3</a:t>
            </a:r>
            <a:r>
              <a:rPr lang="de-DE" sz="1600" baseline="30000">
                <a:solidFill>
                  <a:srgbClr val="BFBFBF"/>
                </a:solidFill>
                <a:latin typeface="Arial"/>
                <a:ea typeface="Arial"/>
                <a:cs typeface="Arial"/>
                <a:sym typeface="Arial"/>
              </a:rPr>
              <a:t>rd</a:t>
            </a:r>
            <a:r>
              <a:rPr lang="de-DE" sz="1600">
                <a:solidFill>
                  <a:srgbClr val="BFBFBF"/>
                </a:solidFill>
                <a:latin typeface="Arial"/>
                <a:ea typeface="Arial"/>
                <a:cs typeface="Arial"/>
                <a:sym typeface="Arial"/>
              </a:rPr>
              <a:t>  </a:t>
            </a:r>
            <a:endParaRPr/>
          </a:p>
        </p:txBody>
      </p:sp>
      <p:sp>
        <p:nvSpPr>
          <p:cNvPr id="570" name="Google Shape;570;p24"/>
          <p:cNvSpPr txBox="1"/>
          <p:nvPr/>
        </p:nvSpPr>
        <p:spPr>
          <a:xfrm>
            <a:off x="1906011" y="2223470"/>
            <a:ext cx="1415772"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i="1">
                <a:solidFill>
                  <a:schemeClr val="dk1"/>
                </a:solidFill>
                <a:latin typeface="Arial"/>
                <a:ea typeface="Arial"/>
                <a:cs typeface="Arial"/>
                <a:sym typeface="Arial"/>
              </a:rPr>
              <a:t>Koagulation</a:t>
            </a:r>
            <a:endParaRPr/>
          </a:p>
        </p:txBody>
      </p:sp>
      <p:sp>
        <p:nvSpPr>
          <p:cNvPr id="572" name="Google Shape;572;p24"/>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A</a:t>
            </a:r>
            <a:endParaRPr/>
          </a:p>
        </p:txBody>
      </p:sp>
      <p:sp>
        <p:nvSpPr>
          <p:cNvPr id="3" name="Google Shape;340;p12">
            <a:extLst>
              <a:ext uri="{FF2B5EF4-FFF2-40B4-BE49-F238E27FC236}">
                <a16:creationId xmlns:a16="http://schemas.microsoft.com/office/drawing/2014/main" id="{EBEED446-02A1-0B63-E05B-6956E484AF54}"/>
              </a:ext>
            </a:extLst>
          </p:cNvPr>
          <p:cNvSpPr txBox="1"/>
          <p:nvPr/>
        </p:nvSpPr>
        <p:spPr>
          <a:xfrm>
            <a:off x="1568496" y="1001602"/>
            <a:ext cx="6113799" cy="639897"/>
          </a:xfrm>
          <a:prstGeom prst="rect">
            <a:avLst/>
          </a:prstGeom>
          <a:noFill/>
          <a:ln>
            <a:noFill/>
          </a:ln>
        </p:spPr>
        <p:txBody>
          <a:bodyPr spcFirstLastPara="1" wrap="square" lIns="25400" tIns="12700" rIns="25400" bIns="12700" anchor="t" anchorCtr="0">
            <a:noAutofit/>
          </a:bodyPr>
          <a:lstStyle/>
          <a:p>
            <a:pPr marL="0" marR="0" lvl="0" indent="0" algn="ctr" rtl="0">
              <a:spcBef>
                <a:spcPts val="0"/>
              </a:spcBef>
              <a:spcAft>
                <a:spcPts val="0"/>
              </a:spcAft>
              <a:buNone/>
            </a:pPr>
            <a:r>
              <a:rPr lang="de-DE" sz="2000" i="1" dirty="0">
                <a:solidFill>
                  <a:schemeClr val="dk1"/>
                </a:solidFill>
                <a:latin typeface="Arial"/>
                <a:ea typeface="Arial"/>
                <a:cs typeface="Arial"/>
                <a:sym typeface="Arial"/>
              </a:rPr>
              <a:t>Die fünf Arten der Laser-Gewebe-Wechselwirkung:</a:t>
            </a:r>
            <a:endParaRPr sz="2000" i="1" dirty="0">
              <a:solidFill>
                <a:schemeClr val="dk1"/>
              </a:solidFill>
              <a:latin typeface="Arial"/>
              <a:ea typeface="Arial"/>
              <a:cs typeface="Arial"/>
              <a:sym typeface="Arial"/>
            </a:endParaRPr>
          </a:p>
        </p:txBody>
      </p:sp>
      <p:sp>
        <p:nvSpPr>
          <p:cNvPr id="5" name="Google Shape;525;p22">
            <a:extLst>
              <a:ext uri="{FF2B5EF4-FFF2-40B4-BE49-F238E27FC236}">
                <a16:creationId xmlns:a16="http://schemas.microsoft.com/office/drawing/2014/main" id="{D7742287-BFF5-BC6A-10E3-8A31B0A4837F}"/>
              </a:ext>
            </a:extLst>
          </p:cNvPr>
          <p:cNvSpPr txBox="1"/>
          <p:nvPr/>
        </p:nvSpPr>
        <p:spPr>
          <a:xfrm>
            <a:off x="1615218" y="240268"/>
            <a:ext cx="5520104" cy="302647"/>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dirty="0">
                <a:solidFill>
                  <a:schemeClr val="lt1"/>
                </a:solidFill>
                <a:latin typeface="Arial"/>
                <a:ea typeface="Arial"/>
                <a:cs typeface="Arial"/>
                <a:sym typeface="Arial"/>
              </a:rPr>
              <a:t>Linsen </a:t>
            </a:r>
            <a:r>
              <a:rPr lang="de-DE" sz="2000" i="1" dirty="0">
                <a:solidFill>
                  <a:schemeClr val="lt1"/>
                </a:solidFill>
                <a:latin typeface="Arial"/>
                <a:ea typeface="Arial"/>
                <a:cs typeface="Arial"/>
                <a:sym typeface="Arial"/>
              </a:rPr>
              <a:t>für </a:t>
            </a:r>
            <a:r>
              <a:rPr lang="de-DE" sz="2000" i="1" dirty="0">
                <a:solidFill>
                  <a:srgbClr val="0000FF"/>
                </a:solidFill>
                <a:latin typeface="Arial"/>
                <a:ea typeface="Arial"/>
                <a:cs typeface="Arial"/>
                <a:sym typeface="Arial"/>
              </a:rPr>
              <a:t>die retinale </a:t>
            </a:r>
            <a:r>
              <a:rPr lang="de-DE" sz="2000" b="1" dirty="0">
                <a:solidFill>
                  <a:srgbClr val="0000FF"/>
                </a:solidFill>
                <a:latin typeface="Arial"/>
                <a:ea typeface="Arial"/>
                <a:cs typeface="Arial"/>
                <a:sym typeface="Arial"/>
              </a:rPr>
              <a:t>Laser</a:t>
            </a:r>
            <a:r>
              <a:rPr lang="de-DE" sz="2000" i="1" dirty="0">
                <a:solidFill>
                  <a:srgbClr val="0000FF"/>
                </a:solidFill>
                <a:latin typeface="Arial"/>
                <a:ea typeface="Arial"/>
                <a:cs typeface="Arial"/>
                <a:sym typeface="Arial"/>
              </a:rPr>
              <a:t>-</a:t>
            </a:r>
            <a:r>
              <a:rPr lang="de-DE" sz="2000" i="1" dirty="0" err="1">
                <a:solidFill>
                  <a:srgbClr val="0000FF"/>
                </a:solidFill>
                <a:latin typeface="Arial"/>
                <a:ea typeface="Arial"/>
                <a:cs typeface="Arial"/>
                <a:sym typeface="Arial"/>
              </a:rPr>
              <a:t>Photokoagulation</a:t>
            </a: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p25"/>
          <p:cNvSpPr/>
          <p:nvPr/>
        </p:nvSpPr>
        <p:spPr>
          <a:xfrm>
            <a:off x="1464905" y="2968486"/>
            <a:ext cx="6071016" cy="1444487"/>
          </a:xfrm>
          <a:prstGeom prst="rect">
            <a:avLst/>
          </a:prstGeom>
          <a:solidFill>
            <a:srgbClr val="FEFF83"/>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78" name="Google Shape;578;p25"/>
          <p:cNvSpPr/>
          <p:nvPr/>
        </p:nvSpPr>
        <p:spPr>
          <a:xfrm>
            <a:off x="1912580" y="1752600"/>
            <a:ext cx="1397412" cy="2660373"/>
          </a:xfrm>
          <a:prstGeom prst="rect">
            <a:avLst/>
          </a:prstGeom>
          <a:solidFill>
            <a:srgbClr val="CCFFCC"/>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79" name="Google Shape;579;p2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de-DE" sz="1000">
                <a:solidFill>
                  <a:schemeClr val="dk1"/>
                </a:solidFill>
                <a:latin typeface="Arial"/>
                <a:ea typeface="Arial"/>
                <a:cs typeface="Arial"/>
                <a:sym typeface="Arial"/>
              </a:rPr>
              <a:t>25</a:t>
            </a:fld>
            <a:endParaRPr sz="1000">
              <a:solidFill>
                <a:schemeClr val="dk1"/>
              </a:solidFill>
              <a:latin typeface="Arial"/>
              <a:ea typeface="Arial"/>
              <a:cs typeface="Arial"/>
              <a:sym typeface="Arial"/>
            </a:endParaRPr>
          </a:p>
        </p:txBody>
      </p:sp>
      <p:sp>
        <p:nvSpPr>
          <p:cNvPr id="580" name="Google Shape;580;p25"/>
          <p:cNvSpPr txBox="1"/>
          <p:nvPr/>
        </p:nvSpPr>
        <p:spPr>
          <a:xfrm>
            <a:off x="419100" y="1782763"/>
            <a:ext cx="1095375"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chemisch</a:t>
            </a:r>
            <a:endParaRPr dirty="0"/>
          </a:p>
        </p:txBody>
      </p:sp>
      <p:sp>
        <p:nvSpPr>
          <p:cNvPr id="581" name="Google Shape;581;p25"/>
          <p:cNvSpPr txBox="1"/>
          <p:nvPr/>
        </p:nvSpPr>
        <p:spPr>
          <a:xfrm>
            <a:off x="2008351" y="1887538"/>
            <a:ext cx="1082349" cy="27186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de-DE" sz="1600" b="1">
                <a:solidFill>
                  <a:srgbClr val="0000FF"/>
                </a:solidFill>
                <a:latin typeface="Arial"/>
                <a:ea typeface="Arial"/>
                <a:cs typeface="Arial"/>
                <a:sym typeface="Arial"/>
              </a:rPr>
              <a:t>Thermisch</a:t>
            </a:r>
            <a:endParaRPr/>
          </a:p>
        </p:txBody>
      </p:sp>
      <p:sp>
        <p:nvSpPr>
          <p:cNvPr id="582" name="Google Shape;582;p25"/>
          <p:cNvSpPr txBox="1"/>
          <p:nvPr/>
        </p:nvSpPr>
        <p:spPr>
          <a:xfrm>
            <a:off x="3647086" y="1782763"/>
            <a:ext cx="992579" cy="512961"/>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Ablation</a:t>
            </a:r>
            <a:endParaRPr dirty="0"/>
          </a:p>
        </p:txBody>
      </p:sp>
      <p:sp>
        <p:nvSpPr>
          <p:cNvPr id="583" name="Google Shape;583;p25"/>
          <p:cNvSpPr txBox="1"/>
          <p:nvPr/>
        </p:nvSpPr>
        <p:spPr>
          <a:xfrm>
            <a:off x="5170488" y="1782763"/>
            <a:ext cx="1839912"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Plasmainduzierte</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Ablation</a:t>
            </a:r>
            <a:endParaRPr dirty="0"/>
          </a:p>
        </p:txBody>
      </p:sp>
      <p:sp>
        <p:nvSpPr>
          <p:cNvPr id="584" name="Google Shape;584;p25"/>
          <p:cNvSpPr txBox="1"/>
          <p:nvPr/>
        </p:nvSpPr>
        <p:spPr>
          <a:xfrm>
            <a:off x="7464425" y="1752600"/>
            <a:ext cx="1185863"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distruption</a:t>
            </a:r>
            <a:endParaRPr dirty="0"/>
          </a:p>
        </p:txBody>
      </p:sp>
      <p:sp>
        <p:nvSpPr>
          <p:cNvPr id="585" name="Google Shape;585;p25"/>
          <p:cNvSpPr txBox="1"/>
          <p:nvPr/>
        </p:nvSpPr>
        <p:spPr>
          <a:xfrm>
            <a:off x="1931987" y="2970213"/>
            <a:ext cx="1447801" cy="764312"/>
          </a:xfrm>
          <a:prstGeom prst="rect">
            <a:avLst/>
          </a:prstGeom>
          <a:noFill/>
          <a:ln>
            <a:noFill/>
          </a:ln>
        </p:spPr>
        <p:txBody>
          <a:bodyPr spcFirstLastPara="1" wrap="square" lIns="25400" tIns="12700" rIns="25400" bIns="12700" anchor="t" anchorCtr="0">
            <a:spAutoFit/>
          </a:bodyPr>
          <a:lstStyle/>
          <a:p>
            <a:pPr lvl="0" algn="ctr"/>
            <a:r>
              <a:rPr lang="de-DE" sz="1200" dirty="0">
                <a:solidFill>
                  <a:srgbClr val="0000FF"/>
                </a:solidFill>
              </a:rPr>
              <a:t>Laserenergie wird absorbiert </a:t>
            </a:r>
            <a:r>
              <a:rPr lang="de-DE" sz="1200" dirty="0">
                <a:solidFill>
                  <a:srgbClr val="0000FF"/>
                </a:solidFill>
                <a:sym typeface="Wingdings" panose="05000000000000000000" pitchFamily="2" charset="2"/>
              </a:rPr>
              <a:t></a:t>
            </a:r>
            <a:endParaRPr lang="de-DE" sz="1200" dirty="0">
              <a:solidFill>
                <a:srgbClr val="0000FF"/>
              </a:solidFill>
            </a:endParaRPr>
          </a:p>
          <a:p>
            <a:pPr lvl="0" algn="ctr"/>
            <a:r>
              <a:rPr lang="de-DE" sz="1200" dirty="0">
                <a:solidFill>
                  <a:srgbClr val="0000FF"/>
                </a:solidFill>
              </a:rPr>
              <a:t> </a:t>
            </a:r>
            <a:r>
              <a:rPr lang="de-DE" sz="1200" dirty="0">
                <a:solidFill>
                  <a:srgbClr val="FF0000"/>
                </a:solidFill>
              </a:rPr>
              <a:t>wandelt sich in Wärme um  </a:t>
            </a:r>
            <a:r>
              <a:rPr lang="de-DE" sz="1200" dirty="0">
                <a:solidFill>
                  <a:srgbClr val="FF0000"/>
                </a:solidFill>
                <a:sym typeface="Wingdings" panose="05000000000000000000" pitchFamily="2" charset="2"/>
              </a:rPr>
              <a:t></a:t>
            </a:r>
            <a:endParaRPr dirty="0"/>
          </a:p>
        </p:txBody>
      </p:sp>
      <p:sp>
        <p:nvSpPr>
          <p:cNvPr id="586" name="Google Shape;586;p25"/>
          <p:cNvSpPr txBox="1"/>
          <p:nvPr/>
        </p:nvSpPr>
        <p:spPr>
          <a:xfrm>
            <a:off x="7258050" y="2292350"/>
            <a:ext cx="1638300" cy="404854"/>
          </a:xfrm>
          <a:prstGeom prst="rect">
            <a:avLst/>
          </a:prstGeom>
          <a:noFill/>
          <a:ln>
            <a:noFill/>
          </a:ln>
        </p:spPr>
        <p:txBody>
          <a:bodyPr spcFirstLastPara="1" wrap="square" lIns="25400" tIns="12700" rIns="25400" bIns="12700" anchor="t" anchorCtr="0">
            <a:spAutoFit/>
          </a:bodyPr>
          <a:lstStyle/>
          <a:p>
            <a:pPr marL="0" marR="0" lvl="0" indent="0" algn="ctr" rtl="0">
              <a:lnSpc>
                <a:spcPct val="87500"/>
              </a:lnSpc>
              <a:spcBef>
                <a:spcPts val="0"/>
              </a:spcBef>
              <a:spcAft>
                <a:spcPts val="0"/>
              </a:spcAft>
              <a:buNone/>
            </a:pPr>
            <a:endParaRPr dirty="0"/>
          </a:p>
          <a:p>
            <a:pPr marL="0" marR="0" lvl="0" indent="0" algn="ctr" rtl="0">
              <a:lnSpc>
                <a:spcPct val="87500"/>
              </a:lnSpc>
              <a:spcBef>
                <a:spcPts val="0"/>
              </a:spcBef>
              <a:spcAft>
                <a:spcPts val="0"/>
              </a:spcAft>
              <a:buNone/>
            </a:pPr>
            <a:endParaRPr dirty="0"/>
          </a:p>
        </p:txBody>
      </p:sp>
      <p:sp>
        <p:nvSpPr>
          <p:cNvPr id="588" name="Google Shape;588;p25"/>
          <p:cNvSpPr txBox="1"/>
          <p:nvPr/>
        </p:nvSpPr>
        <p:spPr>
          <a:xfrm>
            <a:off x="3557642" y="3393384"/>
            <a:ext cx="3853750" cy="518091"/>
          </a:xfrm>
          <a:prstGeom prst="rect">
            <a:avLst/>
          </a:prstGeom>
          <a:solidFill>
            <a:srgbClr val="FFCCFF"/>
          </a:solidFill>
          <a:ln>
            <a:noFill/>
          </a:ln>
        </p:spPr>
        <p:txBody>
          <a:bodyPr spcFirstLastPara="1" wrap="square" lIns="25400" tIns="12700" rIns="25400" bIns="12700" anchor="t" anchorCtr="0">
            <a:spAutoFit/>
          </a:bodyPr>
          <a:lstStyle/>
          <a:p>
            <a:pPr lvl="0"/>
            <a:r>
              <a:rPr lang="de-DE" sz="1600" i="1" dirty="0">
                <a:solidFill>
                  <a:schemeClr val="dk1"/>
                </a:solidFill>
              </a:rPr>
              <a:t>Kurz gesagt: Wie läuft der Prozess der Laser-</a:t>
            </a:r>
            <a:r>
              <a:rPr lang="de-DE" sz="1600" i="1" dirty="0" err="1">
                <a:solidFill>
                  <a:schemeClr val="dk1"/>
                </a:solidFill>
              </a:rPr>
              <a:t>Photokoagulation</a:t>
            </a:r>
            <a:r>
              <a:rPr lang="de-DE" sz="1600" i="1" dirty="0">
                <a:solidFill>
                  <a:schemeClr val="dk1"/>
                </a:solidFill>
              </a:rPr>
              <a:t> ab?</a:t>
            </a:r>
            <a:endParaRPr lang="de-DE" sz="1600" dirty="0"/>
          </a:p>
        </p:txBody>
      </p:sp>
      <p:sp>
        <p:nvSpPr>
          <p:cNvPr id="589" name="Google Shape;589;p25"/>
          <p:cNvSpPr txBox="1"/>
          <p:nvPr/>
        </p:nvSpPr>
        <p:spPr>
          <a:xfrm>
            <a:off x="1470770" y="3059668"/>
            <a:ext cx="497252"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a:solidFill>
                  <a:srgbClr val="0000FF"/>
                </a:solidFill>
                <a:latin typeface="Arial"/>
                <a:ea typeface="Arial"/>
                <a:cs typeface="Arial"/>
                <a:sym typeface="Arial"/>
              </a:rPr>
              <a:t>1</a:t>
            </a:r>
            <a:r>
              <a:rPr lang="de-DE" sz="1600" baseline="30000">
                <a:solidFill>
                  <a:srgbClr val="0000FF"/>
                </a:solidFill>
                <a:latin typeface="Arial"/>
                <a:ea typeface="Arial"/>
                <a:cs typeface="Arial"/>
                <a:sym typeface="Arial"/>
              </a:rPr>
              <a:t>st</a:t>
            </a:r>
            <a:r>
              <a:rPr lang="de-DE" sz="1600">
                <a:solidFill>
                  <a:srgbClr val="0000FF"/>
                </a:solidFill>
                <a:latin typeface="Arial"/>
                <a:ea typeface="Arial"/>
                <a:cs typeface="Arial"/>
                <a:sym typeface="Arial"/>
              </a:rPr>
              <a:t> </a:t>
            </a:r>
            <a:endParaRPr/>
          </a:p>
        </p:txBody>
      </p:sp>
      <p:sp>
        <p:nvSpPr>
          <p:cNvPr id="590" name="Google Shape;590;p25"/>
          <p:cNvSpPr txBox="1"/>
          <p:nvPr/>
        </p:nvSpPr>
        <p:spPr>
          <a:xfrm>
            <a:off x="1464905" y="3456719"/>
            <a:ext cx="611065"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a:solidFill>
                  <a:srgbClr val="FF0000"/>
                </a:solidFill>
                <a:latin typeface="Arial"/>
                <a:ea typeface="Arial"/>
                <a:cs typeface="Arial"/>
                <a:sym typeface="Arial"/>
              </a:rPr>
              <a:t>2</a:t>
            </a:r>
            <a:r>
              <a:rPr lang="de-DE" sz="1600" baseline="30000">
                <a:solidFill>
                  <a:srgbClr val="FF0000"/>
                </a:solidFill>
                <a:latin typeface="Arial"/>
                <a:ea typeface="Arial"/>
                <a:cs typeface="Arial"/>
                <a:sym typeface="Arial"/>
              </a:rPr>
              <a:t>nd</a:t>
            </a:r>
            <a:r>
              <a:rPr lang="de-DE" sz="1600">
                <a:solidFill>
                  <a:srgbClr val="FF0000"/>
                </a:solidFill>
                <a:latin typeface="Arial"/>
                <a:ea typeface="Arial"/>
                <a:cs typeface="Arial"/>
                <a:sym typeface="Arial"/>
              </a:rPr>
              <a:t>  </a:t>
            </a:r>
            <a:endParaRPr/>
          </a:p>
        </p:txBody>
      </p:sp>
      <p:sp>
        <p:nvSpPr>
          <p:cNvPr id="591" name="Google Shape;591;p25"/>
          <p:cNvSpPr txBox="1"/>
          <p:nvPr/>
        </p:nvSpPr>
        <p:spPr>
          <a:xfrm>
            <a:off x="1469364" y="3841274"/>
            <a:ext cx="577402"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a:solidFill>
                  <a:schemeClr val="dk1"/>
                </a:solidFill>
                <a:latin typeface="Arial"/>
                <a:ea typeface="Arial"/>
                <a:cs typeface="Arial"/>
                <a:sym typeface="Arial"/>
              </a:rPr>
              <a:t>3</a:t>
            </a:r>
            <a:r>
              <a:rPr lang="de-DE" sz="1600" baseline="30000">
                <a:solidFill>
                  <a:schemeClr val="dk1"/>
                </a:solidFill>
                <a:latin typeface="Arial"/>
                <a:ea typeface="Arial"/>
                <a:cs typeface="Arial"/>
                <a:sym typeface="Arial"/>
              </a:rPr>
              <a:t>rd</a:t>
            </a:r>
            <a:r>
              <a:rPr lang="de-DE" sz="1600">
                <a:solidFill>
                  <a:schemeClr val="dk1"/>
                </a:solidFill>
                <a:latin typeface="Arial"/>
                <a:ea typeface="Arial"/>
                <a:cs typeface="Arial"/>
                <a:sym typeface="Arial"/>
              </a:rPr>
              <a:t>  </a:t>
            </a:r>
            <a:endParaRPr/>
          </a:p>
        </p:txBody>
      </p:sp>
      <p:sp>
        <p:nvSpPr>
          <p:cNvPr id="592" name="Google Shape;592;p25"/>
          <p:cNvSpPr txBox="1"/>
          <p:nvPr/>
        </p:nvSpPr>
        <p:spPr>
          <a:xfrm>
            <a:off x="1906011" y="2223470"/>
            <a:ext cx="1415772"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i="1">
                <a:solidFill>
                  <a:schemeClr val="dk1"/>
                </a:solidFill>
                <a:latin typeface="Arial"/>
                <a:ea typeface="Arial"/>
                <a:cs typeface="Arial"/>
                <a:sym typeface="Arial"/>
              </a:rPr>
              <a:t>Koagulation</a:t>
            </a:r>
            <a:endParaRPr/>
          </a:p>
        </p:txBody>
      </p:sp>
      <p:sp>
        <p:nvSpPr>
          <p:cNvPr id="593" name="Google Shape;593;p25"/>
          <p:cNvSpPr txBox="1"/>
          <p:nvPr/>
        </p:nvSpPr>
        <p:spPr>
          <a:xfrm>
            <a:off x="3007570" y="3896499"/>
            <a:ext cx="372218" cy="46166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200" b="1" i="1">
                <a:solidFill>
                  <a:schemeClr val="dk1"/>
                </a:solidFill>
                <a:latin typeface="Arial"/>
                <a:ea typeface="Arial"/>
                <a:cs typeface="Arial"/>
                <a:sym typeface="Arial"/>
              </a:rPr>
              <a:t>?</a:t>
            </a:r>
            <a:endParaRPr/>
          </a:p>
        </p:txBody>
      </p:sp>
      <p:sp>
        <p:nvSpPr>
          <p:cNvPr id="595" name="Google Shape;595;p25"/>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F</a:t>
            </a:r>
            <a:endParaRPr/>
          </a:p>
        </p:txBody>
      </p:sp>
      <p:sp>
        <p:nvSpPr>
          <p:cNvPr id="596" name="Google Shape;596;p25"/>
          <p:cNvSpPr txBox="1"/>
          <p:nvPr/>
        </p:nvSpPr>
        <p:spPr>
          <a:xfrm>
            <a:off x="1946334" y="3886200"/>
            <a:ext cx="1177866" cy="27699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200" i="1" dirty="0">
                <a:solidFill>
                  <a:schemeClr val="dk1"/>
                </a:solidFill>
                <a:latin typeface="Arial"/>
                <a:ea typeface="Arial"/>
                <a:cs typeface="Arial"/>
                <a:sym typeface="Arial"/>
              </a:rPr>
              <a:t>(Das Ergebnis)</a:t>
            </a:r>
            <a:endParaRPr dirty="0"/>
          </a:p>
        </p:txBody>
      </p:sp>
      <p:sp>
        <p:nvSpPr>
          <p:cNvPr id="3" name="Google Shape;340;p12">
            <a:extLst>
              <a:ext uri="{FF2B5EF4-FFF2-40B4-BE49-F238E27FC236}">
                <a16:creationId xmlns:a16="http://schemas.microsoft.com/office/drawing/2014/main" id="{10B53431-A26E-63FA-DF57-87259D5273F5}"/>
              </a:ext>
            </a:extLst>
          </p:cNvPr>
          <p:cNvSpPr txBox="1"/>
          <p:nvPr/>
        </p:nvSpPr>
        <p:spPr>
          <a:xfrm>
            <a:off x="1568496" y="1001602"/>
            <a:ext cx="6113799" cy="639897"/>
          </a:xfrm>
          <a:prstGeom prst="rect">
            <a:avLst/>
          </a:prstGeom>
          <a:noFill/>
          <a:ln>
            <a:noFill/>
          </a:ln>
        </p:spPr>
        <p:txBody>
          <a:bodyPr spcFirstLastPara="1" wrap="square" lIns="25400" tIns="12700" rIns="25400" bIns="12700" anchor="t" anchorCtr="0">
            <a:noAutofit/>
          </a:bodyPr>
          <a:lstStyle/>
          <a:p>
            <a:pPr marL="0" marR="0" lvl="0" indent="0" algn="ctr" rtl="0">
              <a:spcBef>
                <a:spcPts val="0"/>
              </a:spcBef>
              <a:spcAft>
                <a:spcPts val="0"/>
              </a:spcAft>
              <a:buNone/>
            </a:pPr>
            <a:r>
              <a:rPr lang="de-DE" sz="2000" i="1" dirty="0">
                <a:solidFill>
                  <a:schemeClr val="dk1"/>
                </a:solidFill>
                <a:latin typeface="Arial"/>
                <a:ea typeface="Arial"/>
                <a:cs typeface="Arial"/>
                <a:sym typeface="Arial"/>
              </a:rPr>
              <a:t>Die fünf Arten der Laser-Gewebe-Wechselwirkung:</a:t>
            </a:r>
            <a:endParaRPr sz="2000" i="1" dirty="0">
              <a:solidFill>
                <a:schemeClr val="dk1"/>
              </a:solidFill>
              <a:latin typeface="Arial"/>
              <a:ea typeface="Arial"/>
              <a:cs typeface="Arial"/>
              <a:sym typeface="Arial"/>
            </a:endParaRPr>
          </a:p>
        </p:txBody>
      </p:sp>
      <p:sp>
        <p:nvSpPr>
          <p:cNvPr id="5" name="Google Shape;525;p22">
            <a:extLst>
              <a:ext uri="{FF2B5EF4-FFF2-40B4-BE49-F238E27FC236}">
                <a16:creationId xmlns:a16="http://schemas.microsoft.com/office/drawing/2014/main" id="{93BCECA2-454B-88B6-117E-B331E49D5E62}"/>
              </a:ext>
            </a:extLst>
          </p:cNvPr>
          <p:cNvSpPr txBox="1"/>
          <p:nvPr/>
        </p:nvSpPr>
        <p:spPr>
          <a:xfrm>
            <a:off x="1615218" y="240268"/>
            <a:ext cx="5520104" cy="302647"/>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dirty="0">
                <a:solidFill>
                  <a:schemeClr val="lt1"/>
                </a:solidFill>
                <a:latin typeface="Arial"/>
                <a:ea typeface="Arial"/>
                <a:cs typeface="Arial"/>
                <a:sym typeface="Arial"/>
              </a:rPr>
              <a:t>Linsen </a:t>
            </a:r>
            <a:r>
              <a:rPr lang="de-DE" sz="2000" i="1" dirty="0">
                <a:solidFill>
                  <a:schemeClr val="lt1"/>
                </a:solidFill>
                <a:latin typeface="Arial"/>
                <a:ea typeface="Arial"/>
                <a:cs typeface="Arial"/>
                <a:sym typeface="Arial"/>
              </a:rPr>
              <a:t>für </a:t>
            </a:r>
            <a:r>
              <a:rPr lang="de-DE" sz="2000" i="1" dirty="0">
                <a:solidFill>
                  <a:srgbClr val="0000FF"/>
                </a:solidFill>
                <a:latin typeface="Arial"/>
                <a:ea typeface="Arial"/>
                <a:cs typeface="Arial"/>
                <a:sym typeface="Arial"/>
              </a:rPr>
              <a:t>die retinale </a:t>
            </a:r>
            <a:r>
              <a:rPr lang="de-DE" sz="2000" b="1" dirty="0">
                <a:solidFill>
                  <a:srgbClr val="0000FF"/>
                </a:solidFill>
                <a:latin typeface="Arial"/>
                <a:ea typeface="Arial"/>
                <a:cs typeface="Arial"/>
                <a:sym typeface="Arial"/>
              </a:rPr>
              <a:t>Laser</a:t>
            </a:r>
            <a:r>
              <a:rPr lang="de-DE" sz="2000" i="1" dirty="0">
                <a:solidFill>
                  <a:srgbClr val="0000FF"/>
                </a:solidFill>
                <a:latin typeface="Arial"/>
                <a:ea typeface="Arial"/>
                <a:cs typeface="Arial"/>
                <a:sym typeface="Arial"/>
              </a:rPr>
              <a:t>-</a:t>
            </a:r>
            <a:r>
              <a:rPr lang="de-DE" sz="2000" i="1" dirty="0" err="1">
                <a:solidFill>
                  <a:srgbClr val="0000FF"/>
                </a:solidFill>
                <a:latin typeface="Arial"/>
                <a:ea typeface="Arial"/>
                <a:cs typeface="Arial"/>
                <a:sym typeface="Arial"/>
              </a:rPr>
              <a:t>Photokoagulation</a:t>
            </a:r>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sp>
        <p:nvSpPr>
          <p:cNvPr id="601" name="Google Shape;601;p26"/>
          <p:cNvSpPr/>
          <p:nvPr/>
        </p:nvSpPr>
        <p:spPr>
          <a:xfrm>
            <a:off x="1464905" y="2968486"/>
            <a:ext cx="6071016" cy="1444487"/>
          </a:xfrm>
          <a:prstGeom prst="rect">
            <a:avLst/>
          </a:prstGeom>
          <a:solidFill>
            <a:srgbClr val="FEFF83"/>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02" name="Google Shape;602;p26"/>
          <p:cNvSpPr/>
          <p:nvPr/>
        </p:nvSpPr>
        <p:spPr>
          <a:xfrm>
            <a:off x="1912580" y="1752600"/>
            <a:ext cx="1397412" cy="2660373"/>
          </a:xfrm>
          <a:prstGeom prst="rect">
            <a:avLst/>
          </a:prstGeom>
          <a:solidFill>
            <a:srgbClr val="CCFFCC"/>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03" name="Google Shape;603;p2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de-DE" sz="1000">
                <a:solidFill>
                  <a:schemeClr val="dk1"/>
                </a:solidFill>
                <a:latin typeface="Arial"/>
                <a:ea typeface="Arial"/>
                <a:cs typeface="Arial"/>
                <a:sym typeface="Arial"/>
              </a:rPr>
              <a:t>26</a:t>
            </a:fld>
            <a:endParaRPr sz="1000">
              <a:solidFill>
                <a:schemeClr val="dk1"/>
              </a:solidFill>
              <a:latin typeface="Arial"/>
              <a:ea typeface="Arial"/>
              <a:cs typeface="Arial"/>
              <a:sym typeface="Arial"/>
            </a:endParaRPr>
          </a:p>
        </p:txBody>
      </p:sp>
      <p:sp>
        <p:nvSpPr>
          <p:cNvPr id="604" name="Google Shape;604;p26"/>
          <p:cNvSpPr txBox="1"/>
          <p:nvPr/>
        </p:nvSpPr>
        <p:spPr>
          <a:xfrm>
            <a:off x="419100" y="1782763"/>
            <a:ext cx="1095375"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chemisch</a:t>
            </a:r>
            <a:endParaRPr dirty="0"/>
          </a:p>
        </p:txBody>
      </p:sp>
      <p:sp>
        <p:nvSpPr>
          <p:cNvPr id="605" name="Google Shape;605;p26"/>
          <p:cNvSpPr txBox="1"/>
          <p:nvPr/>
        </p:nvSpPr>
        <p:spPr>
          <a:xfrm>
            <a:off x="2008351" y="1887538"/>
            <a:ext cx="1082349" cy="27186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de-DE" sz="1600" b="1">
                <a:solidFill>
                  <a:srgbClr val="0000FF"/>
                </a:solidFill>
                <a:latin typeface="Arial"/>
                <a:ea typeface="Arial"/>
                <a:cs typeface="Arial"/>
                <a:sym typeface="Arial"/>
              </a:rPr>
              <a:t>Thermisch</a:t>
            </a:r>
            <a:endParaRPr/>
          </a:p>
        </p:txBody>
      </p:sp>
      <p:sp>
        <p:nvSpPr>
          <p:cNvPr id="606" name="Google Shape;606;p26"/>
          <p:cNvSpPr txBox="1"/>
          <p:nvPr/>
        </p:nvSpPr>
        <p:spPr>
          <a:xfrm>
            <a:off x="3647086" y="1782763"/>
            <a:ext cx="992579" cy="512961"/>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a:solidFill>
                  <a:srgbClr val="BFBFBF"/>
                </a:solidFill>
                <a:latin typeface="Arial"/>
                <a:ea typeface="Arial"/>
                <a:cs typeface="Arial"/>
                <a:sym typeface="Arial"/>
              </a:rPr>
              <a:t>Photo-</a:t>
            </a:r>
            <a:endParaRPr/>
          </a:p>
          <a:p>
            <a:pPr marL="0" marR="0" lvl="0" indent="0" algn="ctr" rtl="0">
              <a:lnSpc>
                <a:spcPct val="118750"/>
              </a:lnSpc>
              <a:spcBef>
                <a:spcPts val="0"/>
              </a:spcBef>
              <a:spcAft>
                <a:spcPts val="0"/>
              </a:spcAft>
              <a:buNone/>
            </a:pPr>
            <a:r>
              <a:rPr lang="de-DE" sz="1600">
                <a:solidFill>
                  <a:srgbClr val="BFBFBF"/>
                </a:solidFill>
                <a:latin typeface="Arial"/>
                <a:ea typeface="Arial"/>
                <a:cs typeface="Arial"/>
                <a:sym typeface="Arial"/>
              </a:rPr>
              <a:t>Ablation</a:t>
            </a:r>
            <a:endParaRPr/>
          </a:p>
        </p:txBody>
      </p:sp>
      <p:sp>
        <p:nvSpPr>
          <p:cNvPr id="607" name="Google Shape;607;p26"/>
          <p:cNvSpPr txBox="1"/>
          <p:nvPr/>
        </p:nvSpPr>
        <p:spPr>
          <a:xfrm>
            <a:off x="5170488" y="1782763"/>
            <a:ext cx="1839912"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Plasmainduzierte</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Ablation</a:t>
            </a:r>
            <a:endParaRPr dirty="0"/>
          </a:p>
        </p:txBody>
      </p:sp>
      <p:sp>
        <p:nvSpPr>
          <p:cNvPr id="608" name="Google Shape;608;p26"/>
          <p:cNvSpPr txBox="1"/>
          <p:nvPr/>
        </p:nvSpPr>
        <p:spPr>
          <a:xfrm>
            <a:off x="7464425" y="1752600"/>
            <a:ext cx="1185863"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distruption</a:t>
            </a:r>
            <a:endParaRPr dirty="0"/>
          </a:p>
        </p:txBody>
      </p:sp>
      <p:sp>
        <p:nvSpPr>
          <p:cNvPr id="610" name="Google Shape;610;p26"/>
          <p:cNvSpPr txBox="1"/>
          <p:nvPr/>
        </p:nvSpPr>
        <p:spPr>
          <a:xfrm>
            <a:off x="7258050" y="2292350"/>
            <a:ext cx="1638300" cy="404854"/>
          </a:xfrm>
          <a:prstGeom prst="rect">
            <a:avLst/>
          </a:prstGeom>
          <a:noFill/>
          <a:ln>
            <a:noFill/>
          </a:ln>
        </p:spPr>
        <p:txBody>
          <a:bodyPr spcFirstLastPara="1" wrap="square" lIns="25400" tIns="12700" rIns="25400" bIns="12700" anchor="t" anchorCtr="0">
            <a:spAutoFit/>
          </a:bodyPr>
          <a:lstStyle/>
          <a:p>
            <a:pPr marL="0" marR="0" lvl="0" indent="0" algn="ctr" rtl="0">
              <a:lnSpc>
                <a:spcPct val="87500"/>
              </a:lnSpc>
              <a:spcBef>
                <a:spcPts val="0"/>
              </a:spcBef>
              <a:spcAft>
                <a:spcPts val="0"/>
              </a:spcAft>
              <a:buNone/>
            </a:pPr>
            <a:endParaRPr dirty="0"/>
          </a:p>
          <a:p>
            <a:pPr marL="0" marR="0" lvl="0" indent="0" algn="ctr" rtl="0">
              <a:lnSpc>
                <a:spcPct val="87500"/>
              </a:lnSpc>
              <a:spcBef>
                <a:spcPts val="0"/>
              </a:spcBef>
              <a:spcAft>
                <a:spcPts val="0"/>
              </a:spcAft>
              <a:buNone/>
            </a:pPr>
            <a:endParaRPr dirty="0"/>
          </a:p>
        </p:txBody>
      </p:sp>
      <p:sp>
        <p:nvSpPr>
          <p:cNvPr id="612" name="Google Shape;612;p26"/>
          <p:cNvSpPr txBox="1"/>
          <p:nvPr/>
        </p:nvSpPr>
        <p:spPr>
          <a:xfrm>
            <a:off x="3557642" y="3393384"/>
            <a:ext cx="3853750" cy="518091"/>
          </a:xfrm>
          <a:prstGeom prst="rect">
            <a:avLst/>
          </a:prstGeom>
          <a:solidFill>
            <a:srgbClr val="FFCCFF"/>
          </a:solidFill>
          <a:ln>
            <a:noFill/>
          </a:ln>
        </p:spPr>
        <p:txBody>
          <a:bodyPr spcFirstLastPara="1" wrap="square" lIns="25400" tIns="12700" rIns="25400" bIns="12700" anchor="t" anchorCtr="0">
            <a:spAutoFit/>
          </a:bodyPr>
          <a:lstStyle/>
          <a:p>
            <a:pPr lvl="0"/>
            <a:r>
              <a:rPr lang="de-DE" sz="1600" i="1" dirty="0">
                <a:solidFill>
                  <a:schemeClr val="dk1"/>
                </a:solidFill>
              </a:rPr>
              <a:t>Kurz gesagt: Wie läuft der Prozess der Laser-</a:t>
            </a:r>
            <a:r>
              <a:rPr lang="de-DE" sz="1600" i="1" dirty="0" err="1">
                <a:solidFill>
                  <a:schemeClr val="dk1"/>
                </a:solidFill>
              </a:rPr>
              <a:t>Photokoagulation</a:t>
            </a:r>
            <a:r>
              <a:rPr lang="de-DE" sz="1600" i="1" dirty="0">
                <a:solidFill>
                  <a:schemeClr val="dk1"/>
                </a:solidFill>
              </a:rPr>
              <a:t> ab?</a:t>
            </a:r>
            <a:endParaRPr lang="de-DE" sz="1600" dirty="0"/>
          </a:p>
        </p:txBody>
      </p:sp>
      <p:sp>
        <p:nvSpPr>
          <p:cNvPr id="613" name="Google Shape;613;p26"/>
          <p:cNvSpPr txBox="1"/>
          <p:nvPr/>
        </p:nvSpPr>
        <p:spPr>
          <a:xfrm>
            <a:off x="1470770" y="3059668"/>
            <a:ext cx="497252"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a:solidFill>
                  <a:srgbClr val="0000FF"/>
                </a:solidFill>
                <a:latin typeface="Arial"/>
                <a:ea typeface="Arial"/>
                <a:cs typeface="Arial"/>
                <a:sym typeface="Arial"/>
              </a:rPr>
              <a:t>1</a:t>
            </a:r>
            <a:r>
              <a:rPr lang="de-DE" sz="1600" baseline="30000">
                <a:solidFill>
                  <a:srgbClr val="0000FF"/>
                </a:solidFill>
                <a:latin typeface="Arial"/>
                <a:ea typeface="Arial"/>
                <a:cs typeface="Arial"/>
                <a:sym typeface="Arial"/>
              </a:rPr>
              <a:t>st</a:t>
            </a:r>
            <a:r>
              <a:rPr lang="de-DE" sz="1600">
                <a:solidFill>
                  <a:srgbClr val="0000FF"/>
                </a:solidFill>
                <a:latin typeface="Arial"/>
                <a:ea typeface="Arial"/>
                <a:cs typeface="Arial"/>
                <a:sym typeface="Arial"/>
              </a:rPr>
              <a:t> </a:t>
            </a:r>
            <a:endParaRPr/>
          </a:p>
        </p:txBody>
      </p:sp>
      <p:sp>
        <p:nvSpPr>
          <p:cNvPr id="614" name="Google Shape;614;p26"/>
          <p:cNvSpPr txBox="1"/>
          <p:nvPr/>
        </p:nvSpPr>
        <p:spPr>
          <a:xfrm>
            <a:off x="1464905" y="3456719"/>
            <a:ext cx="611065"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a:solidFill>
                  <a:srgbClr val="FF0000"/>
                </a:solidFill>
                <a:latin typeface="Arial"/>
                <a:ea typeface="Arial"/>
                <a:cs typeface="Arial"/>
                <a:sym typeface="Arial"/>
              </a:rPr>
              <a:t>2</a:t>
            </a:r>
            <a:r>
              <a:rPr lang="de-DE" sz="1600" baseline="30000">
                <a:solidFill>
                  <a:srgbClr val="FF0000"/>
                </a:solidFill>
                <a:latin typeface="Arial"/>
                <a:ea typeface="Arial"/>
                <a:cs typeface="Arial"/>
                <a:sym typeface="Arial"/>
              </a:rPr>
              <a:t>nd</a:t>
            </a:r>
            <a:r>
              <a:rPr lang="de-DE" sz="1600">
                <a:solidFill>
                  <a:srgbClr val="FF0000"/>
                </a:solidFill>
                <a:latin typeface="Arial"/>
                <a:ea typeface="Arial"/>
                <a:cs typeface="Arial"/>
                <a:sym typeface="Arial"/>
              </a:rPr>
              <a:t>  </a:t>
            </a:r>
            <a:endParaRPr/>
          </a:p>
        </p:txBody>
      </p:sp>
      <p:sp>
        <p:nvSpPr>
          <p:cNvPr id="615" name="Google Shape;615;p26"/>
          <p:cNvSpPr txBox="1"/>
          <p:nvPr/>
        </p:nvSpPr>
        <p:spPr>
          <a:xfrm>
            <a:off x="1469364" y="3841274"/>
            <a:ext cx="577402"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a:solidFill>
                  <a:schemeClr val="dk1"/>
                </a:solidFill>
                <a:latin typeface="Arial"/>
                <a:ea typeface="Arial"/>
                <a:cs typeface="Arial"/>
                <a:sym typeface="Arial"/>
              </a:rPr>
              <a:t>3</a:t>
            </a:r>
            <a:r>
              <a:rPr lang="de-DE" sz="1600" baseline="30000">
                <a:solidFill>
                  <a:schemeClr val="dk1"/>
                </a:solidFill>
                <a:latin typeface="Arial"/>
                <a:ea typeface="Arial"/>
                <a:cs typeface="Arial"/>
                <a:sym typeface="Arial"/>
              </a:rPr>
              <a:t>rd</a:t>
            </a:r>
            <a:r>
              <a:rPr lang="de-DE" sz="1600">
                <a:solidFill>
                  <a:schemeClr val="dk1"/>
                </a:solidFill>
                <a:latin typeface="Arial"/>
                <a:ea typeface="Arial"/>
                <a:cs typeface="Arial"/>
                <a:sym typeface="Arial"/>
              </a:rPr>
              <a:t>  </a:t>
            </a:r>
            <a:endParaRPr/>
          </a:p>
        </p:txBody>
      </p:sp>
      <p:sp>
        <p:nvSpPr>
          <p:cNvPr id="616" name="Google Shape;616;p26"/>
          <p:cNvSpPr txBox="1"/>
          <p:nvPr/>
        </p:nvSpPr>
        <p:spPr>
          <a:xfrm>
            <a:off x="1906011" y="2223470"/>
            <a:ext cx="1415772"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i="1">
                <a:solidFill>
                  <a:schemeClr val="dk1"/>
                </a:solidFill>
                <a:latin typeface="Arial"/>
                <a:ea typeface="Arial"/>
                <a:cs typeface="Arial"/>
                <a:sym typeface="Arial"/>
              </a:rPr>
              <a:t>Koagulation</a:t>
            </a:r>
            <a:endParaRPr/>
          </a:p>
        </p:txBody>
      </p:sp>
      <p:sp>
        <p:nvSpPr>
          <p:cNvPr id="618" name="Google Shape;618;p26"/>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A</a:t>
            </a:r>
            <a:endParaRPr/>
          </a:p>
        </p:txBody>
      </p:sp>
      <p:sp>
        <p:nvSpPr>
          <p:cNvPr id="2" name="Google Shape;585;p25">
            <a:extLst>
              <a:ext uri="{FF2B5EF4-FFF2-40B4-BE49-F238E27FC236}">
                <a16:creationId xmlns:a16="http://schemas.microsoft.com/office/drawing/2014/main" id="{DE5929A1-65F4-A93A-E765-83460508649A}"/>
              </a:ext>
            </a:extLst>
          </p:cNvPr>
          <p:cNvSpPr txBox="1"/>
          <p:nvPr/>
        </p:nvSpPr>
        <p:spPr>
          <a:xfrm>
            <a:off x="1931987" y="2970213"/>
            <a:ext cx="1447801" cy="1133644"/>
          </a:xfrm>
          <a:prstGeom prst="rect">
            <a:avLst/>
          </a:prstGeom>
          <a:noFill/>
          <a:ln>
            <a:noFill/>
          </a:ln>
        </p:spPr>
        <p:txBody>
          <a:bodyPr spcFirstLastPara="1" wrap="square" lIns="25400" tIns="12700" rIns="25400" bIns="12700" anchor="t" anchorCtr="0">
            <a:spAutoFit/>
          </a:bodyPr>
          <a:lstStyle/>
          <a:p>
            <a:pPr marL="0" marR="0" lvl="0" indent="0" rtl="0">
              <a:spcBef>
                <a:spcPts val="0"/>
              </a:spcBef>
              <a:spcAft>
                <a:spcPts val="0"/>
              </a:spcAft>
              <a:buNone/>
            </a:pPr>
            <a:r>
              <a:rPr lang="de-DE" sz="1200" dirty="0">
                <a:solidFill>
                  <a:srgbClr val="0000FF"/>
                </a:solidFill>
                <a:latin typeface="Arial"/>
                <a:ea typeface="Arial"/>
                <a:cs typeface="Arial"/>
                <a:sym typeface="Arial"/>
              </a:rPr>
              <a:t>Laserenergie wird absorbiert </a:t>
            </a:r>
            <a:r>
              <a:rPr lang="de-DE" sz="1200" dirty="0">
                <a:solidFill>
                  <a:srgbClr val="0000FF"/>
                </a:solidFill>
                <a:latin typeface="Arial"/>
                <a:ea typeface="Arial"/>
                <a:cs typeface="Arial"/>
                <a:sym typeface="Wingdings" panose="05000000000000000000" pitchFamily="2" charset="2"/>
              </a:rPr>
              <a:t></a:t>
            </a:r>
            <a:r>
              <a:rPr lang="de-DE" sz="1200" dirty="0">
                <a:solidFill>
                  <a:srgbClr val="0000FF"/>
                </a:solidFill>
                <a:latin typeface="Arial"/>
                <a:ea typeface="Arial"/>
                <a:cs typeface="Arial"/>
                <a:sym typeface="Arial"/>
              </a:rPr>
              <a:t>  </a:t>
            </a:r>
            <a:r>
              <a:rPr lang="de-DE" sz="1200" dirty="0">
                <a:solidFill>
                  <a:srgbClr val="FF0000"/>
                </a:solidFill>
                <a:latin typeface="Arial"/>
                <a:ea typeface="Arial"/>
                <a:cs typeface="Arial"/>
                <a:sym typeface="Arial"/>
              </a:rPr>
              <a:t>wandelt sich in Wärme um  </a:t>
            </a:r>
            <a:r>
              <a:rPr lang="de-DE" sz="1200" dirty="0">
                <a:solidFill>
                  <a:srgbClr val="FF0000"/>
                </a:solidFill>
                <a:latin typeface="Arial"/>
                <a:ea typeface="Arial"/>
                <a:cs typeface="Arial"/>
                <a:sym typeface="Wingdings" panose="05000000000000000000" pitchFamily="2" charset="2"/>
              </a:rPr>
              <a:t></a:t>
            </a:r>
            <a:r>
              <a:rPr lang="de-DE" sz="1200" dirty="0">
                <a:solidFill>
                  <a:srgbClr val="FF0000"/>
                </a:solidFill>
                <a:latin typeface="Arial"/>
                <a:ea typeface="Arial"/>
                <a:cs typeface="Arial"/>
                <a:sym typeface="Arial"/>
              </a:rPr>
              <a:t> </a:t>
            </a:r>
            <a:r>
              <a:rPr lang="de-DE" sz="1200" dirty="0">
                <a:solidFill>
                  <a:schemeClr val="tx1"/>
                </a:solidFill>
                <a:latin typeface="Arial"/>
                <a:ea typeface="Arial"/>
                <a:cs typeface="Arial"/>
                <a:sym typeface="Arial"/>
              </a:rPr>
              <a:t>lokaler thermischer Schaden</a:t>
            </a:r>
            <a:endParaRPr dirty="0">
              <a:solidFill>
                <a:schemeClr val="tx1"/>
              </a:solidFill>
            </a:endParaRPr>
          </a:p>
        </p:txBody>
      </p:sp>
      <p:sp>
        <p:nvSpPr>
          <p:cNvPr id="4" name="Google Shape;340;p12">
            <a:extLst>
              <a:ext uri="{FF2B5EF4-FFF2-40B4-BE49-F238E27FC236}">
                <a16:creationId xmlns:a16="http://schemas.microsoft.com/office/drawing/2014/main" id="{5C43973A-9E8D-B82F-A97D-4FBAEA14989C}"/>
              </a:ext>
            </a:extLst>
          </p:cNvPr>
          <p:cNvSpPr txBox="1"/>
          <p:nvPr/>
        </p:nvSpPr>
        <p:spPr>
          <a:xfrm>
            <a:off x="1568496" y="1001602"/>
            <a:ext cx="6113799" cy="639897"/>
          </a:xfrm>
          <a:prstGeom prst="rect">
            <a:avLst/>
          </a:prstGeom>
          <a:noFill/>
          <a:ln>
            <a:noFill/>
          </a:ln>
        </p:spPr>
        <p:txBody>
          <a:bodyPr spcFirstLastPara="1" wrap="square" lIns="25400" tIns="12700" rIns="25400" bIns="12700" anchor="t" anchorCtr="0">
            <a:noAutofit/>
          </a:bodyPr>
          <a:lstStyle/>
          <a:p>
            <a:pPr marL="0" marR="0" lvl="0" indent="0" algn="ctr" rtl="0">
              <a:spcBef>
                <a:spcPts val="0"/>
              </a:spcBef>
              <a:spcAft>
                <a:spcPts val="0"/>
              </a:spcAft>
              <a:buNone/>
            </a:pPr>
            <a:r>
              <a:rPr lang="de-DE" sz="2000" i="1" dirty="0">
                <a:solidFill>
                  <a:schemeClr val="dk1"/>
                </a:solidFill>
                <a:latin typeface="Arial"/>
                <a:ea typeface="Arial"/>
                <a:cs typeface="Arial"/>
                <a:sym typeface="Arial"/>
              </a:rPr>
              <a:t>Die fünf Arten der Laser-Gewebe-Wechselwirkung:</a:t>
            </a:r>
            <a:endParaRPr sz="2000" i="1" dirty="0">
              <a:solidFill>
                <a:schemeClr val="dk1"/>
              </a:solidFill>
              <a:latin typeface="Arial"/>
              <a:ea typeface="Arial"/>
              <a:cs typeface="Arial"/>
              <a:sym typeface="Arial"/>
            </a:endParaRPr>
          </a:p>
        </p:txBody>
      </p:sp>
      <p:sp>
        <p:nvSpPr>
          <p:cNvPr id="6" name="Google Shape;525;p22">
            <a:extLst>
              <a:ext uri="{FF2B5EF4-FFF2-40B4-BE49-F238E27FC236}">
                <a16:creationId xmlns:a16="http://schemas.microsoft.com/office/drawing/2014/main" id="{A8E8A37E-C199-6110-84D0-E20A5BC51848}"/>
              </a:ext>
            </a:extLst>
          </p:cNvPr>
          <p:cNvSpPr txBox="1"/>
          <p:nvPr/>
        </p:nvSpPr>
        <p:spPr>
          <a:xfrm>
            <a:off x="1615218" y="240268"/>
            <a:ext cx="5520104" cy="302647"/>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dirty="0">
                <a:solidFill>
                  <a:schemeClr val="lt1"/>
                </a:solidFill>
                <a:latin typeface="Arial"/>
                <a:ea typeface="Arial"/>
                <a:cs typeface="Arial"/>
                <a:sym typeface="Arial"/>
              </a:rPr>
              <a:t>Linsen </a:t>
            </a:r>
            <a:r>
              <a:rPr lang="de-DE" sz="2000" i="1" dirty="0">
                <a:solidFill>
                  <a:schemeClr val="lt1"/>
                </a:solidFill>
                <a:latin typeface="Arial"/>
                <a:ea typeface="Arial"/>
                <a:cs typeface="Arial"/>
                <a:sym typeface="Arial"/>
              </a:rPr>
              <a:t>für </a:t>
            </a:r>
            <a:r>
              <a:rPr lang="de-DE" sz="2000" i="1" dirty="0">
                <a:solidFill>
                  <a:srgbClr val="0000FF"/>
                </a:solidFill>
                <a:latin typeface="Arial"/>
                <a:ea typeface="Arial"/>
                <a:cs typeface="Arial"/>
                <a:sym typeface="Arial"/>
              </a:rPr>
              <a:t>die retinale </a:t>
            </a:r>
            <a:r>
              <a:rPr lang="de-DE" sz="2000" b="1" dirty="0">
                <a:solidFill>
                  <a:srgbClr val="0000FF"/>
                </a:solidFill>
                <a:latin typeface="Arial"/>
                <a:ea typeface="Arial"/>
                <a:cs typeface="Arial"/>
                <a:sym typeface="Arial"/>
              </a:rPr>
              <a:t>Laser</a:t>
            </a:r>
            <a:r>
              <a:rPr lang="de-DE" sz="2000" i="1" dirty="0">
                <a:solidFill>
                  <a:srgbClr val="0000FF"/>
                </a:solidFill>
                <a:latin typeface="Arial"/>
                <a:ea typeface="Arial"/>
                <a:cs typeface="Arial"/>
                <a:sym typeface="Arial"/>
              </a:rPr>
              <a:t>-</a:t>
            </a:r>
            <a:r>
              <a:rPr lang="de-DE" sz="2000" i="1" dirty="0" err="1">
                <a:solidFill>
                  <a:srgbClr val="0000FF"/>
                </a:solidFill>
                <a:latin typeface="Arial"/>
                <a:ea typeface="Arial"/>
                <a:cs typeface="Arial"/>
                <a:sym typeface="Arial"/>
              </a:rPr>
              <a:t>Photokoagulation</a:t>
            </a:r>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Google Shape;623;p27"/>
          <p:cNvSpPr/>
          <p:nvPr/>
        </p:nvSpPr>
        <p:spPr>
          <a:xfrm>
            <a:off x="1464905" y="2968486"/>
            <a:ext cx="6071016" cy="1444487"/>
          </a:xfrm>
          <a:prstGeom prst="rect">
            <a:avLst/>
          </a:prstGeom>
          <a:solidFill>
            <a:srgbClr val="FEFF83"/>
          </a:solid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BFBFBF"/>
              </a:solidFill>
              <a:latin typeface="Arial"/>
              <a:ea typeface="Arial"/>
              <a:cs typeface="Arial"/>
              <a:sym typeface="Arial"/>
            </a:endParaRPr>
          </a:p>
        </p:txBody>
      </p:sp>
      <p:sp>
        <p:nvSpPr>
          <p:cNvPr id="624" name="Google Shape;624;p27"/>
          <p:cNvSpPr/>
          <p:nvPr/>
        </p:nvSpPr>
        <p:spPr>
          <a:xfrm>
            <a:off x="1912580" y="1752600"/>
            <a:ext cx="1397412" cy="2660373"/>
          </a:xfrm>
          <a:prstGeom prst="rect">
            <a:avLst/>
          </a:prstGeom>
          <a:solidFill>
            <a:srgbClr val="CCFFCC"/>
          </a:solid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BFBFBF"/>
              </a:solidFill>
              <a:latin typeface="Arial"/>
              <a:ea typeface="Arial"/>
              <a:cs typeface="Arial"/>
              <a:sym typeface="Arial"/>
            </a:endParaRPr>
          </a:p>
        </p:txBody>
      </p:sp>
      <p:sp>
        <p:nvSpPr>
          <p:cNvPr id="625" name="Google Shape;625;p2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de-DE" sz="1000">
                <a:solidFill>
                  <a:schemeClr val="dk1"/>
                </a:solidFill>
                <a:latin typeface="Arial"/>
                <a:ea typeface="Arial"/>
                <a:cs typeface="Arial"/>
                <a:sym typeface="Arial"/>
              </a:rPr>
              <a:t>27</a:t>
            </a:fld>
            <a:endParaRPr sz="1000">
              <a:solidFill>
                <a:schemeClr val="dk1"/>
              </a:solidFill>
              <a:latin typeface="Arial"/>
              <a:ea typeface="Arial"/>
              <a:cs typeface="Arial"/>
              <a:sym typeface="Arial"/>
            </a:endParaRPr>
          </a:p>
        </p:txBody>
      </p:sp>
      <p:sp>
        <p:nvSpPr>
          <p:cNvPr id="626" name="Google Shape;626;p27"/>
          <p:cNvSpPr txBox="1"/>
          <p:nvPr/>
        </p:nvSpPr>
        <p:spPr>
          <a:xfrm>
            <a:off x="419100" y="1782763"/>
            <a:ext cx="1095375"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chemisch</a:t>
            </a:r>
            <a:endParaRPr dirty="0"/>
          </a:p>
        </p:txBody>
      </p:sp>
      <p:sp>
        <p:nvSpPr>
          <p:cNvPr id="627" name="Google Shape;627;p27"/>
          <p:cNvSpPr txBox="1"/>
          <p:nvPr/>
        </p:nvSpPr>
        <p:spPr>
          <a:xfrm>
            <a:off x="2008351" y="1887538"/>
            <a:ext cx="1082349" cy="27186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de-DE" sz="1600" b="1">
                <a:solidFill>
                  <a:srgbClr val="BFBFBF"/>
                </a:solidFill>
                <a:latin typeface="Arial"/>
                <a:ea typeface="Arial"/>
                <a:cs typeface="Arial"/>
                <a:sym typeface="Arial"/>
              </a:rPr>
              <a:t>Thermisch</a:t>
            </a:r>
            <a:endParaRPr/>
          </a:p>
        </p:txBody>
      </p:sp>
      <p:sp>
        <p:nvSpPr>
          <p:cNvPr id="628" name="Google Shape;628;p27"/>
          <p:cNvSpPr txBox="1"/>
          <p:nvPr/>
        </p:nvSpPr>
        <p:spPr>
          <a:xfrm>
            <a:off x="3647086" y="1782763"/>
            <a:ext cx="992579" cy="512961"/>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a:solidFill>
                  <a:srgbClr val="BFBFBF"/>
                </a:solidFill>
                <a:latin typeface="Arial"/>
                <a:ea typeface="Arial"/>
                <a:cs typeface="Arial"/>
                <a:sym typeface="Arial"/>
              </a:rPr>
              <a:t>Photo-</a:t>
            </a:r>
            <a:endParaRPr/>
          </a:p>
          <a:p>
            <a:pPr marL="0" marR="0" lvl="0" indent="0" algn="ctr" rtl="0">
              <a:lnSpc>
                <a:spcPct val="118750"/>
              </a:lnSpc>
              <a:spcBef>
                <a:spcPts val="0"/>
              </a:spcBef>
              <a:spcAft>
                <a:spcPts val="0"/>
              </a:spcAft>
              <a:buNone/>
            </a:pPr>
            <a:r>
              <a:rPr lang="de-DE" sz="1600">
                <a:solidFill>
                  <a:srgbClr val="BFBFBF"/>
                </a:solidFill>
                <a:latin typeface="Arial"/>
                <a:ea typeface="Arial"/>
                <a:cs typeface="Arial"/>
                <a:sym typeface="Arial"/>
              </a:rPr>
              <a:t>Ablation</a:t>
            </a:r>
            <a:endParaRPr/>
          </a:p>
        </p:txBody>
      </p:sp>
      <p:sp>
        <p:nvSpPr>
          <p:cNvPr id="629" name="Google Shape;629;p27"/>
          <p:cNvSpPr txBox="1"/>
          <p:nvPr/>
        </p:nvSpPr>
        <p:spPr>
          <a:xfrm>
            <a:off x="5170488" y="1782763"/>
            <a:ext cx="1839912"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Plasmainduzierte</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Ablation</a:t>
            </a:r>
            <a:endParaRPr dirty="0"/>
          </a:p>
        </p:txBody>
      </p:sp>
      <p:sp>
        <p:nvSpPr>
          <p:cNvPr id="630" name="Google Shape;630;p27"/>
          <p:cNvSpPr txBox="1"/>
          <p:nvPr/>
        </p:nvSpPr>
        <p:spPr>
          <a:xfrm>
            <a:off x="7464425" y="1752600"/>
            <a:ext cx="1185863"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distruption</a:t>
            </a:r>
            <a:endParaRPr dirty="0"/>
          </a:p>
        </p:txBody>
      </p:sp>
      <p:sp>
        <p:nvSpPr>
          <p:cNvPr id="631" name="Google Shape;631;p27"/>
          <p:cNvSpPr txBox="1"/>
          <p:nvPr/>
        </p:nvSpPr>
        <p:spPr>
          <a:xfrm>
            <a:off x="1876425" y="2970213"/>
            <a:ext cx="1344613" cy="1133644"/>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de-DE" sz="1200" dirty="0">
                <a:solidFill>
                  <a:srgbClr val="BFBFBF"/>
                </a:solidFill>
                <a:latin typeface="Arial"/>
                <a:ea typeface="Arial"/>
                <a:cs typeface="Arial"/>
                <a:sym typeface="Arial"/>
              </a:rPr>
              <a:t>Laserenergie wird absorbiert </a:t>
            </a:r>
            <a:r>
              <a:rPr lang="de-DE" sz="1200" dirty="0">
                <a:solidFill>
                  <a:srgbClr val="BFBFBF"/>
                </a:solidFill>
                <a:latin typeface="Arial"/>
                <a:ea typeface="Arial"/>
                <a:cs typeface="Arial"/>
                <a:sym typeface="Wingdings" panose="05000000000000000000" pitchFamily="2" charset="2"/>
              </a:rPr>
              <a:t></a:t>
            </a:r>
            <a:r>
              <a:rPr lang="de-DE" sz="1200" dirty="0">
                <a:solidFill>
                  <a:srgbClr val="BFBFBF"/>
                </a:solidFill>
                <a:latin typeface="Arial"/>
                <a:ea typeface="Arial"/>
                <a:cs typeface="Arial"/>
                <a:sym typeface="Arial"/>
              </a:rPr>
              <a:t> wandelt sich in Wärme um </a:t>
            </a:r>
            <a:r>
              <a:rPr lang="de-DE" sz="1200" dirty="0">
                <a:solidFill>
                  <a:srgbClr val="BFBFBF"/>
                </a:solidFill>
                <a:latin typeface="Arial"/>
                <a:ea typeface="Arial"/>
                <a:cs typeface="Arial"/>
                <a:sym typeface="Wingdings" panose="05000000000000000000" pitchFamily="2" charset="2"/>
              </a:rPr>
              <a:t></a:t>
            </a:r>
            <a:r>
              <a:rPr lang="de-DE" sz="1200" dirty="0">
                <a:solidFill>
                  <a:srgbClr val="BFBFBF"/>
                </a:solidFill>
                <a:latin typeface="Arial"/>
                <a:ea typeface="Arial"/>
                <a:cs typeface="Arial"/>
                <a:sym typeface="Arial"/>
              </a:rPr>
              <a:t> lokaler thermischer Schaden</a:t>
            </a:r>
            <a:endParaRPr dirty="0"/>
          </a:p>
        </p:txBody>
      </p:sp>
      <p:sp>
        <p:nvSpPr>
          <p:cNvPr id="632" name="Google Shape;632;p27"/>
          <p:cNvSpPr txBox="1"/>
          <p:nvPr/>
        </p:nvSpPr>
        <p:spPr>
          <a:xfrm>
            <a:off x="7258050" y="2292350"/>
            <a:ext cx="1638300" cy="404854"/>
          </a:xfrm>
          <a:prstGeom prst="rect">
            <a:avLst/>
          </a:prstGeom>
          <a:noFill/>
          <a:ln>
            <a:noFill/>
          </a:ln>
        </p:spPr>
        <p:txBody>
          <a:bodyPr spcFirstLastPara="1" wrap="square" lIns="25400" tIns="12700" rIns="25400" bIns="12700" anchor="t" anchorCtr="0">
            <a:spAutoFit/>
          </a:bodyPr>
          <a:lstStyle/>
          <a:p>
            <a:pPr marL="0" marR="0" lvl="0" indent="0" algn="ctr" rtl="0">
              <a:lnSpc>
                <a:spcPct val="87500"/>
              </a:lnSpc>
              <a:spcBef>
                <a:spcPts val="0"/>
              </a:spcBef>
              <a:spcAft>
                <a:spcPts val="0"/>
              </a:spcAft>
              <a:buNone/>
            </a:pPr>
            <a:endParaRPr dirty="0"/>
          </a:p>
          <a:p>
            <a:pPr marL="0" marR="0" lvl="0" indent="0" algn="ctr" rtl="0">
              <a:lnSpc>
                <a:spcPct val="87500"/>
              </a:lnSpc>
              <a:spcBef>
                <a:spcPts val="0"/>
              </a:spcBef>
              <a:spcAft>
                <a:spcPts val="0"/>
              </a:spcAft>
              <a:buNone/>
            </a:pPr>
            <a:endParaRPr dirty="0"/>
          </a:p>
        </p:txBody>
      </p:sp>
      <p:sp>
        <p:nvSpPr>
          <p:cNvPr id="634" name="Google Shape;634;p27"/>
          <p:cNvSpPr txBox="1"/>
          <p:nvPr/>
        </p:nvSpPr>
        <p:spPr>
          <a:xfrm>
            <a:off x="3557642" y="3393384"/>
            <a:ext cx="3853750" cy="518091"/>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i="1" dirty="0">
                <a:solidFill>
                  <a:srgbClr val="BFBFBF"/>
                </a:solidFill>
                <a:latin typeface="Arial"/>
                <a:ea typeface="Arial"/>
                <a:cs typeface="Arial"/>
                <a:sym typeface="Arial"/>
              </a:rPr>
              <a:t>Kurz gesagt: Wie läuft der Prozess der Laser-</a:t>
            </a:r>
            <a:r>
              <a:rPr lang="de-DE" sz="1600" i="1" dirty="0" err="1">
                <a:solidFill>
                  <a:srgbClr val="BFBFBF"/>
                </a:solidFill>
                <a:latin typeface="Arial"/>
                <a:ea typeface="Arial"/>
                <a:cs typeface="Arial"/>
                <a:sym typeface="Arial"/>
              </a:rPr>
              <a:t>Photokoagulation</a:t>
            </a:r>
            <a:r>
              <a:rPr lang="de-DE" sz="1600" i="1" dirty="0">
                <a:solidFill>
                  <a:srgbClr val="BFBFBF"/>
                </a:solidFill>
                <a:latin typeface="Arial"/>
                <a:ea typeface="Arial"/>
                <a:cs typeface="Arial"/>
                <a:sym typeface="Arial"/>
              </a:rPr>
              <a:t> ab?</a:t>
            </a:r>
            <a:endParaRPr dirty="0"/>
          </a:p>
        </p:txBody>
      </p:sp>
      <p:sp>
        <p:nvSpPr>
          <p:cNvPr id="635" name="Google Shape;635;p27"/>
          <p:cNvSpPr txBox="1"/>
          <p:nvPr/>
        </p:nvSpPr>
        <p:spPr>
          <a:xfrm>
            <a:off x="1470770" y="3059668"/>
            <a:ext cx="497252"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a:solidFill>
                  <a:srgbClr val="BFBFBF"/>
                </a:solidFill>
                <a:latin typeface="Arial"/>
                <a:ea typeface="Arial"/>
                <a:cs typeface="Arial"/>
                <a:sym typeface="Arial"/>
              </a:rPr>
              <a:t>1</a:t>
            </a:r>
            <a:r>
              <a:rPr lang="de-DE" sz="1600" baseline="30000">
                <a:solidFill>
                  <a:srgbClr val="BFBFBF"/>
                </a:solidFill>
                <a:latin typeface="Arial"/>
                <a:ea typeface="Arial"/>
                <a:cs typeface="Arial"/>
                <a:sym typeface="Arial"/>
              </a:rPr>
              <a:t>st</a:t>
            </a:r>
            <a:r>
              <a:rPr lang="de-DE" sz="1600">
                <a:solidFill>
                  <a:srgbClr val="BFBFBF"/>
                </a:solidFill>
                <a:latin typeface="Arial"/>
                <a:ea typeface="Arial"/>
                <a:cs typeface="Arial"/>
                <a:sym typeface="Arial"/>
              </a:rPr>
              <a:t> </a:t>
            </a:r>
            <a:endParaRPr/>
          </a:p>
        </p:txBody>
      </p:sp>
      <p:sp>
        <p:nvSpPr>
          <p:cNvPr id="636" name="Google Shape;636;p27"/>
          <p:cNvSpPr txBox="1"/>
          <p:nvPr/>
        </p:nvSpPr>
        <p:spPr>
          <a:xfrm>
            <a:off x="1464905" y="3456719"/>
            <a:ext cx="611065"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a:solidFill>
                  <a:srgbClr val="BFBFBF"/>
                </a:solidFill>
                <a:latin typeface="Arial"/>
                <a:ea typeface="Arial"/>
                <a:cs typeface="Arial"/>
                <a:sym typeface="Arial"/>
              </a:rPr>
              <a:t>2</a:t>
            </a:r>
            <a:r>
              <a:rPr lang="de-DE" sz="1600" baseline="30000">
                <a:solidFill>
                  <a:srgbClr val="BFBFBF"/>
                </a:solidFill>
                <a:latin typeface="Arial"/>
                <a:ea typeface="Arial"/>
                <a:cs typeface="Arial"/>
                <a:sym typeface="Arial"/>
              </a:rPr>
              <a:t>nd</a:t>
            </a:r>
            <a:r>
              <a:rPr lang="de-DE" sz="1600">
                <a:solidFill>
                  <a:srgbClr val="BFBFBF"/>
                </a:solidFill>
                <a:latin typeface="Arial"/>
                <a:ea typeface="Arial"/>
                <a:cs typeface="Arial"/>
                <a:sym typeface="Arial"/>
              </a:rPr>
              <a:t>  </a:t>
            </a:r>
            <a:endParaRPr/>
          </a:p>
        </p:txBody>
      </p:sp>
      <p:sp>
        <p:nvSpPr>
          <p:cNvPr id="637" name="Google Shape;637;p27"/>
          <p:cNvSpPr txBox="1"/>
          <p:nvPr/>
        </p:nvSpPr>
        <p:spPr>
          <a:xfrm>
            <a:off x="1469364" y="3841274"/>
            <a:ext cx="577402"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a:solidFill>
                  <a:srgbClr val="BFBFBF"/>
                </a:solidFill>
                <a:latin typeface="Arial"/>
                <a:ea typeface="Arial"/>
                <a:cs typeface="Arial"/>
                <a:sym typeface="Arial"/>
              </a:rPr>
              <a:t>3</a:t>
            </a:r>
            <a:r>
              <a:rPr lang="de-DE" sz="1600" baseline="30000">
                <a:solidFill>
                  <a:srgbClr val="BFBFBF"/>
                </a:solidFill>
                <a:latin typeface="Arial"/>
                <a:ea typeface="Arial"/>
                <a:cs typeface="Arial"/>
                <a:sym typeface="Arial"/>
              </a:rPr>
              <a:t>rd</a:t>
            </a:r>
            <a:r>
              <a:rPr lang="de-DE" sz="1600">
                <a:solidFill>
                  <a:srgbClr val="BFBFBF"/>
                </a:solidFill>
                <a:latin typeface="Arial"/>
                <a:ea typeface="Arial"/>
                <a:cs typeface="Arial"/>
                <a:sym typeface="Arial"/>
              </a:rPr>
              <a:t>  </a:t>
            </a:r>
            <a:endParaRPr/>
          </a:p>
        </p:txBody>
      </p:sp>
      <p:sp>
        <p:nvSpPr>
          <p:cNvPr id="638" name="Google Shape;638;p27"/>
          <p:cNvSpPr txBox="1"/>
          <p:nvPr/>
        </p:nvSpPr>
        <p:spPr>
          <a:xfrm>
            <a:off x="1608079" y="4567535"/>
            <a:ext cx="5927841" cy="579646"/>
          </a:xfrm>
          <a:prstGeom prst="rect">
            <a:avLst/>
          </a:prstGeom>
          <a:solidFill>
            <a:srgbClr val="DCE8E8"/>
          </a:solidFill>
          <a:ln w="9525" cap="flat" cmpd="sng">
            <a:solidFill>
              <a:schemeClr val="dk1"/>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de-DE" sz="1800" i="1">
                <a:solidFill>
                  <a:schemeClr val="dk1"/>
                </a:solidFill>
                <a:latin typeface="Arial"/>
                <a:ea typeface="Arial"/>
                <a:cs typeface="Arial"/>
                <a:sym typeface="Arial"/>
              </a:rPr>
              <a:t>Weitere Informationen zu Lasern finden Sie in der Folienreihe FELT26</a:t>
            </a:r>
            <a:endParaRPr/>
          </a:p>
        </p:txBody>
      </p:sp>
      <p:sp>
        <p:nvSpPr>
          <p:cNvPr id="639" name="Google Shape;639;p27"/>
          <p:cNvSpPr txBox="1"/>
          <p:nvPr/>
        </p:nvSpPr>
        <p:spPr>
          <a:xfrm>
            <a:off x="1906011" y="2223470"/>
            <a:ext cx="1415772"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i="1">
                <a:solidFill>
                  <a:srgbClr val="BFBFBF"/>
                </a:solidFill>
                <a:latin typeface="Arial"/>
                <a:ea typeface="Arial"/>
                <a:cs typeface="Arial"/>
                <a:sym typeface="Arial"/>
              </a:rPr>
              <a:t>Koagulation</a:t>
            </a:r>
            <a:endParaRPr/>
          </a:p>
        </p:txBody>
      </p:sp>
      <p:sp>
        <p:nvSpPr>
          <p:cNvPr id="3" name="Google Shape;340;p12">
            <a:extLst>
              <a:ext uri="{FF2B5EF4-FFF2-40B4-BE49-F238E27FC236}">
                <a16:creationId xmlns:a16="http://schemas.microsoft.com/office/drawing/2014/main" id="{20D71837-0308-6CAD-1C24-87C094314AEC}"/>
              </a:ext>
            </a:extLst>
          </p:cNvPr>
          <p:cNvSpPr txBox="1"/>
          <p:nvPr/>
        </p:nvSpPr>
        <p:spPr>
          <a:xfrm>
            <a:off x="1568496" y="1001602"/>
            <a:ext cx="6113799" cy="639897"/>
          </a:xfrm>
          <a:prstGeom prst="rect">
            <a:avLst/>
          </a:prstGeom>
          <a:noFill/>
          <a:ln>
            <a:noFill/>
          </a:ln>
        </p:spPr>
        <p:txBody>
          <a:bodyPr spcFirstLastPara="1" wrap="square" lIns="25400" tIns="12700" rIns="25400" bIns="12700" anchor="t" anchorCtr="0">
            <a:noAutofit/>
          </a:bodyPr>
          <a:lstStyle/>
          <a:p>
            <a:pPr marL="0" marR="0" lvl="0" indent="0" algn="ctr" rtl="0">
              <a:spcBef>
                <a:spcPts val="0"/>
              </a:spcBef>
              <a:spcAft>
                <a:spcPts val="0"/>
              </a:spcAft>
              <a:buNone/>
            </a:pPr>
            <a:r>
              <a:rPr lang="de-DE" sz="2000" i="1" dirty="0">
                <a:solidFill>
                  <a:schemeClr val="dk1"/>
                </a:solidFill>
                <a:latin typeface="Arial"/>
                <a:ea typeface="Arial"/>
                <a:cs typeface="Arial"/>
                <a:sym typeface="Arial"/>
              </a:rPr>
              <a:t>Die fünf Arten der Laser-Gewebe-Wechselwirkung:</a:t>
            </a:r>
            <a:endParaRPr sz="2000" i="1" dirty="0">
              <a:solidFill>
                <a:schemeClr val="dk1"/>
              </a:solidFill>
              <a:latin typeface="Arial"/>
              <a:ea typeface="Arial"/>
              <a:cs typeface="Arial"/>
              <a:sym typeface="Arial"/>
            </a:endParaRPr>
          </a:p>
        </p:txBody>
      </p:sp>
      <p:sp>
        <p:nvSpPr>
          <p:cNvPr id="5" name="Google Shape;525;p22">
            <a:extLst>
              <a:ext uri="{FF2B5EF4-FFF2-40B4-BE49-F238E27FC236}">
                <a16:creationId xmlns:a16="http://schemas.microsoft.com/office/drawing/2014/main" id="{8F34E7A6-6D0F-A6EF-D82F-AC5E957E67E1}"/>
              </a:ext>
            </a:extLst>
          </p:cNvPr>
          <p:cNvSpPr txBox="1"/>
          <p:nvPr/>
        </p:nvSpPr>
        <p:spPr>
          <a:xfrm>
            <a:off x="1615218" y="240268"/>
            <a:ext cx="5520104" cy="302647"/>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dirty="0">
                <a:solidFill>
                  <a:schemeClr val="lt1"/>
                </a:solidFill>
                <a:latin typeface="Arial"/>
                <a:ea typeface="Arial"/>
                <a:cs typeface="Arial"/>
                <a:sym typeface="Arial"/>
              </a:rPr>
              <a:t>Linsen </a:t>
            </a:r>
            <a:r>
              <a:rPr lang="de-DE" sz="2000" i="1" dirty="0">
                <a:solidFill>
                  <a:schemeClr val="lt1"/>
                </a:solidFill>
                <a:latin typeface="Arial"/>
                <a:ea typeface="Arial"/>
                <a:cs typeface="Arial"/>
                <a:sym typeface="Arial"/>
              </a:rPr>
              <a:t>für </a:t>
            </a:r>
            <a:r>
              <a:rPr lang="de-DE" sz="2000" i="1" dirty="0">
                <a:solidFill>
                  <a:srgbClr val="0000FF"/>
                </a:solidFill>
                <a:latin typeface="Arial"/>
                <a:ea typeface="Arial"/>
                <a:cs typeface="Arial"/>
                <a:sym typeface="Arial"/>
              </a:rPr>
              <a:t>die retinale </a:t>
            </a:r>
            <a:r>
              <a:rPr lang="de-DE" sz="2000" b="1" dirty="0">
                <a:solidFill>
                  <a:srgbClr val="0000FF"/>
                </a:solidFill>
                <a:latin typeface="Arial"/>
                <a:ea typeface="Arial"/>
                <a:cs typeface="Arial"/>
                <a:sym typeface="Arial"/>
              </a:rPr>
              <a:t>Laser</a:t>
            </a:r>
            <a:r>
              <a:rPr lang="de-DE" sz="2000" i="1" dirty="0">
                <a:solidFill>
                  <a:srgbClr val="0000FF"/>
                </a:solidFill>
                <a:latin typeface="Arial"/>
                <a:ea typeface="Arial"/>
                <a:cs typeface="Arial"/>
                <a:sym typeface="Arial"/>
              </a:rPr>
              <a:t>-</a:t>
            </a:r>
            <a:r>
              <a:rPr lang="de-DE" sz="2000" i="1" dirty="0" err="1">
                <a:solidFill>
                  <a:srgbClr val="0000FF"/>
                </a:solidFill>
                <a:latin typeface="Arial"/>
                <a:ea typeface="Arial"/>
                <a:cs typeface="Arial"/>
                <a:sym typeface="Arial"/>
              </a:rPr>
              <a:t>Photokoagulation</a:t>
            </a: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44"/>
        <p:cNvGrpSpPr/>
        <p:nvPr/>
      </p:nvGrpSpPr>
      <p:grpSpPr>
        <a:xfrm>
          <a:off x="0" y="0"/>
          <a:ext cx="0" cy="0"/>
          <a:chOff x="0" y="0"/>
          <a:chExt cx="0" cy="0"/>
        </a:xfrm>
      </p:grpSpPr>
      <p:graphicFrame>
        <p:nvGraphicFramePr>
          <p:cNvPr id="645" name="Google Shape;645;p28"/>
          <p:cNvGraphicFramePr/>
          <p:nvPr/>
        </p:nvGraphicFramePr>
        <p:xfrm>
          <a:off x="533400" y="1828800"/>
          <a:ext cx="8153375" cy="4648200"/>
        </p:xfrm>
        <a:graphic>
          <a:graphicData uri="http://schemas.openxmlformats.org/drawingml/2006/table">
            <a:tbl>
              <a:tblPr>
                <a:noFill/>
                <a:tableStyleId>{FF976D63-C996-4806-90B6-6CD8D6BE7961}</a:tableStyleId>
              </a:tblPr>
              <a:tblGrid>
                <a:gridCol w="1847725">
                  <a:extLst>
                    <a:ext uri="{9D8B030D-6E8A-4147-A177-3AD203B41FA5}">
                      <a16:colId xmlns:a16="http://schemas.microsoft.com/office/drawing/2014/main" val="20000"/>
                    </a:ext>
                  </a:extLst>
                </a:gridCol>
                <a:gridCol w="1413625">
                  <a:extLst>
                    <a:ext uri="{9D8B030D-6E8A-4147-A177-3AD203B41FA5}">
                      <a16:colId xmlns:a16="http://schemas.microsoft.com/office/drawing/2014/main" val="20001"/>
                    </a:ext>
                  </a:extLst>
                </a:gridCol>
                <a:gridCol w="1630675">
                  <a:extLst>
                    <a:ext uri="{9D8B030D-6E8A-4147-A177-3AD203B41FA5}">
                      <a16:colId xmlns:a16="http://schemas.microsoft.com/office/drawing/2014/main" val="20002"/>
                    </a:ext>
                  </a:extLst>
                </a:gridCol>
                <a:gridCol w="1630675">
                  <a:extLst>
                    <a:ext uri="{9D8B030D-6E8A-4147-A177-3AD203B41FA5}">
                      <a16:colId xmlns:a16="http://schemas.microsoft.com/office/drawing/2014/main" val="20003"/>
                    </a:ext>
                  </a:extLst>
                </a:gridCol>
                <a:gridCol w="1630675">
                  <a:extLst>
                    <a:ext uri="{9D8B030D-6E8A-4147-A177-3AD203B41FA5}">
                      <a16:colId xmlns:a16="http://schemas.microsoft.com/office/drawing/2014/main" val="20004"/>
                    </a:ext>
                  </a:extLst>
                </a:gridCol>
              </a:tblGrid>
              <a:tr h="1548800">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dirty="0">
                          <a:solidFill>
                            <a:schemeClr val="dk1"/>
                          </a:solidFill>
                          <a:latin typeface="Arial"/>
                          <a:ea typeface="Arial"/>
                          <a:cs typeface="Arial"/>
                          <a:sym typeface="Arial"/>
                        </a:rPr>
                        <a:t>Zwei grundlegende Arten von Objektiven</a:t>
                      </a:r>
                      <a:endParaRPr dirty="0"/>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C1"/>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rgbClr val="CCECFF"/>
                          </a:solidFill>
                          <a:latin typeface="Arial"/>
                          <a:ea typeface="Arial"/>
                          <a:cs typeface="Arial"/>
                          <a:sym typeface="Arial"/>
                        </a:rPr>
                        <a:t>Bildausrichtung (</a:t>
                      </a:r>
                      <a:r>
                        <a:rPr lang="de-DE" sz="1400" b="0" i="1" u="none" strike="noStrike" cap="none">
                          <a:solidFill>
                            <a:srgbClr val="CCECFF"/>
                          </a:solidFill>
                          <a:latin typeface="Arial"/>
                          <a:ea typeface="Arial"/>
                          <a:cs typeface="Arial"/>
                          <a:sym typeface="Arial"/>
                        </a:rPr>
                        <a:t>aufrecht </a:t>
                      </a:r>
                      <a:r>
                        <a:rPr lang="de-DE" sz="1400" b="0" i="0" u="none" strike="noStrike" cap="none">
                          <a:solidFill>
                            <a:srgbClr val="CCECFF"/>
                          </a:solidFill>
                          <a:latin typeface="Arial"/>
                          <a:ea typeface="Arial"/>
                          <a:cs typeface="Arial"/>
                          <a:sym typeface="Arial"/>
                        </a:rPr>
                        <a:t>vs. </a:t>
                      </a:r>
                      <a:r>
                        <a:rPr lang="de-DE" sz="1400" b="0" i="1" u="none" strike="noStrike" cap="none">
                          <a:solidFill>
                            <a:srgbClr val="CCECFF"/>
                          </a:solidFill>
                          <a:latin typeface="Arial"/>
                          <a:ea typeface="Arial"/>
                          <a:cs typeface="Arial"/>
                          <a:sym typeface="Arial"/>
                        </a:rPr>
                        <a:t>umgekehrt</a:t>
                      </a:r>
                      <a:r>
                        <a:rPr lang="de-DE" sz="1400" b="0" i="0" u="none" strike="noStrike" cap="none">
                          <a:solidFill>
                            <a:srgbClr val="CCECFF"/>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rgbClr val="CCECFF"/>
                          </a:solidFill>
                          <a:latin typeface="Arial"/>
                          <a:ea typeface="Arial"/>
                          <a:cs typeface="Arial"/>
                          <a:sym typeface="Arial"/>
                        </a:rPr>
                        <a:t>Auflösung (</a:t>
                      </a:r>
                      <a:r>
                        <a:rPr lang="de-DE" sz="1400" b="0" i="1" u="none" strike="noStrike" cap="none">
                          <a:solidFill>
                            <a:srgbClr val="CCECFF"/>
                          </a:solidFill>
                          <a:latin typeface="Arial"/>
                          <a:ea typeface="Arial"/>
                          <a:cs typeface="Arial"/>
                          <a:sym typeface="Arial"/>
                        </a:rPr>
                        <a:t>hoch </a:t>
                      </a:r>
                      <a:r>
                        <a:rPr lang="de-DE" sz="1400" b="0" i="0" u="none" strike="noStrike" cap="none">
                          <a:solidFill>
                            <a:srgbClr val="CCECFF"/>
                          </a:solidFill>
                          <a:latin typeface="Arial"/>
                          <a:ea typeface="Arial"/>
                          <a:cs typeface="Arial"/>
                          <a:sym typeface="Arial"/>
                        </a:rPr>
                        <a:t>vs. </a:t>
                      </a:r>
                      <a:r>
                        <a:rPr lang="de-DE" sz="1400" b="0" i="1" u="none" strike="noStrike" cap="none">
                          <a:solidFill>
                            <a:srgbClr val="CCECFF"/>
                          </a:solidFill>
                          <a:latin typeface="Arial"/>
                          <a:ea typeface="Arial"/>
                          <a:cs typeface="Arial"/>
                          <a:sym typeface="Arial"/>
                        </a:rPr>
                        <a:t>niedrig</a:t>
                      </a:r>
                      <a:r>
                        <a:rPr lang="de-DE" sz="1400" b="0" i="0" u="none" strike="noStrike" cap="none">
                          <a:solidFill>
                            <a:srgbClr val="CCECFF"/>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rgbClr val="CCECFF"/>
                          </a:solidFill>
                          <a:latin typeface="Arial"/>
                          <a:ea typeface="Arial"/>
                          <a:cs typeface="Arial"/>
                          <a:sym typeface="Arial"/>
                        </a:rPr>
                        <a:t>Sichtfeld (</a:t>
                      </a:r>
                      <a:r>
                        <a:rPr lang="de-DE" sz="1400" b="0" i="1" u="none" strike="noStrike" cap="none">
                          <a:solidFill>
                            <a:srgbClr val="CCECFF"/>
                          </a:solidFill>
                          <a:latin typeface="Arial"/>
                          <a:ea typeface="Arial"/>
                          <a:cs typeface="Arial"/>
                          <a:sym typeface="Arial"/>
                        </a:rPr>
                        <a:t>breit </a:t>
                      </a:r>
                      <a:r>
                        <a:rPr lang="de-DE" sz="1400" b="0" i="0" u="none" strike="noStrike" cap="none">
                          <a:solidFill>
                            <a:srgbClr val="CCECFF"/>
                          </a:solidFill>
                          <a:latin typeface="Arial"/>
                          <a:ea typeface="Arial"/>
                          <a:cs typeface="Arial"/>
                          <a:sym typeface="Arial"/>
                        </a:rPr>
                        <a:t>vs. </a:t>
                      </a:r>
                      <a:r>
                        <a:rPr lang="de-DE" sz="1400" b="0" i="1" u="none" strike="noStrike" cap="none">
                          <a:solidFill>
                            <a:srgbClr val="CCECFF"/>
                          </a:solidFill>
                          <a:latin typeface="Arial"/>
                          <a:ea typeface="Arial"/>
                          <a:cs typeface="Arial"/>
                          <a:sym typeface="Arial"/>
                        </a:rPr>
                        <a:t>klein</a:t>
                      </a:r>
                      <a:r>
                        <a:rPr lang="de-DE" sz="1400" b="0" i="0" u="none" strike="noStrike" cap="none">
                          <a:solidFill>
                            <a:srgbClr val="CCECFF"/>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rgbClr val="CCECFF"/>
                          </a:solidFill>
                          <a:latin typeface="Arial"/>
                          <a:ea typeface="Arial"/>
                          <a:cs typeface="Arial"/>
                          <a:sym typeface="Arial"/>
                        </a:rPr>
                        <a:t>Brennfläche (im Verhältnis zur am Laser eingestellten Größe)</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extLst>
                  <a:ext uri="{0D108BD9-81ED-4DB2-BD59-A6C34878D82A}">
                    <a16:rowId xmlns:a16="http://schemas.microsoft.com/office/drawing/2014/main" val="10000"/>
                  </a:ext>
                </a:extLst>
              </a:tr>
              <a:tr h="1550600">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99FF99"/>
                          </a:solidFill>
                          <a:latin typeface="Arial"/>
                          <a:ea typeface="Arial"/>
                          <a:cs typeface="Arial"/>
                          <a:sym typeface="Arial"/>
                        </a:rPr>
                        <a:t>Plankonkav </a:t>
                      </a:r>
                      <a:r>
                        <a:rPr lang="de-DE" sz="1400" b="0" i="0" u="none" strike="noStrike" cap="none">
                          <a:solidFill>
                            <a:srgbClr val="99FF99"/>
                          </a:solidFill>
                          <a:latin typeface="Arial"/>
                          <a:ea typeface="Arial"/>
                          <a:cs typeface="Arial"/>
                          <a:sym typeface="Arial"/>
                        </a:rPr>
                        <a:t>(stark minus)</a:t>
                      </a:r>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99FF99"/>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FFCCCC"/>
                          </a:solidFill>
                          <a:latin typeface="Arial"/>
                          <a:ea typeface="Arial"/>
                          <a:cs typeface="Arial"/>
                          <a:sym typeface="Arial"/>
                        </a:rPr>
                        <a:t>Aufrecht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dirty="0">
                          <a:solidFill>
                            <a:srgbClr val="FFCCCC"/>
                          </a:solidFill>
                          <a:latin typeface="Arial"/>
                          <a:ea typeface="Arial"/>
                          <a:cs typeface="Arial"/>
                          <a:sym typeface="Arial"/>
                        </a:rPr>
                        <a:t>Hoch</a:t>
                      </a:r>
                      <a:endParaRPr dirty="0"/>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FFCCCC"/>
                          </a:solidFill>
                          <a:latin typeface="Arial"/>
                          <a:ea typeface="Arial"/>
                          <a:cs typeface="Arial"/>
                          <a:sym typeface="Arial"/>
                        </a:rPr>
                        <a:t>Klein</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FFCCCC"/>
                          </a:solidFill>
                          <a:latin typeface="Arial"/>
                          <a:ea typeface="Arial"/>
                          <a:cs typeface="Arial"/>
                          <a:sym typeface="Arial"/>
                        </a:rPr>
                        <a:t>Wie eingestellt</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extLst>
                  <a:ext uri="{0D108BD9-81ED-4DB2-BD59-A6C34878D82A}">
                    <a16:rowId xmlns:a16="http://schemas.microsoft.com/office/drawing/2014/main" val="10001"/>
                  </a:ext>
                </a:extLst>
              </a:tr>
              <a:tr h="1548800">
                <a:tc>
                  <a:txBody>
                    <a:bodyPr/>
                    <a:lstStyle/>
                    <a:p>
                      <a:pPr marL="0" marR="0" lvl="0" indent="0" algn="ctr" rtl="0">
                        <a:lnSpc>
                          <a:spcPct val="85000"/>
                        </a:lnSpc>
                        <a:spcBef>
                          <a:spcPts val="0"/>
                        </a:spcBef>
                        <a:spcAft>
                          <a:spcPts val="0"/>
                        </a:spcAft>
                        <a:buClr>
                          <a:srgbClr val="99FF99"/>
                        </a:buClr>
                        <a:buSzPts val="1400"/>
                        <a:buFont typeface="Arial"/>
                        <a:buNone/>
                      </a:pPr>
                      <a:r>
                        <a:rPr lang="de-DE" sz="1400" b="1" i="0" u="none" strike="noStrike" cap="none">
                          <a:solidFill>
                            <a:srgbClr val="99FF99"/>
                          </a:solidFill>
                          <a:latin typeface="Arial"/>
                          <a:ea typeface="Arial"/>
                          <a:cs typeface="Arial"/>
                          <a:sym typeface="Arial"/>
                        </a:rPr>
                        <a:t>Hohe Plus-Stärke</a:t>
                      </a:r>
                      <a:endParaRPr/>
                    </a:p>
                    <a:p>
                      <a:pPr marL="0" marR="0" lvl="0" indent="0" algn="ctr" rtl="0">
                        <a:lnSpc>
                          <a:spcPct val="85000"/>
                        </a:lnSpc>
                        <a:spcBef>
                          <a:spcPts val="280"/>
                        </a:spcBef>
                        <a:spcAft>
                          <a:spcPts val="0"/>
                        </a:spcAft>
                        <a:buClr>
                          <a:schemeClr val="dk2"/>
                        </a:buClr>
                        <a:buSzPts val="980"/>
                        <a:buFont typeface="Noto Sans Symbols"/>
                        <a:buNone/>
                      </a:pPr>
                      <a:endParaRPr sz="1400" b="1" i="0" u="none" strike="noStrike" cap="none">
                        <a:solidFill>
                          <a:srgbClr val="99FF99"/>
                        </a:solidFill>
                        <a:latin typeface="Arial"/>
                        <a:ea typeface="Arial"/>
                        <a:cs typeface="Arial"/>
                        <a:sym typeface="Arial"/>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99FF99"/>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FFCCCC"/>
                          </a:solidFill>
                          <a:latin typeface="Arial"/>
                          <a:ea typeface="Arial"/>
                          <a:cs typeface="Arial"/>
                          <a:sym typeface="Arial"/>
                        </a:rPr>
                        <a:t>Umgekehrt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dirty="0">
                          <a:solidFill>
                            <a:srgbClr val="FFCCCC"/>
                          </a:solidFill>
                          <a:latin typeface="Arial"/>
                          <a:ea typeface="Arial"/>
                          <a:cs typeface="Arial"/>
                          <a:sym typeface="Arial"/>
                        </a:rPr>
                        <a:t>niedrig</a:t>
                      </a:r>
                      <a:endParaRPr dirty="0"/>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FFCCCC"/>
                          </a:solidFill>
                          <a:latin typeface="Arial"/>
                          <a:ea typeface="Arial"/>
                          <a:cs typeface="Arial"/>
                          <a:sym typeface="Arial"/>
                        </a:rPr>
                        <a:t>Breit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FFCCCC"/>
                          </a:solidFill>
                          <a:latin typeface="Arial"/>
                          <a:ea typeface="Arial"/>
                          <a:cs typeface="Arial"/>
                          <a:sym typeface="Arial"/>
                        </a:rPr>
                        <a:t>1,5–2-fache Setgröße</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extLst>
                  <a:ext uri="{0D108BD9-81ED-4DB2-BD59-A6C34878D82A}">
                    <a16:rowId xmlns:a16="http://schemas.microsoft.com/office/drawing/2014/main" val="10002"/>
                  </a:ext>
                </a:extLst>
              </a:tr>
            </a:tbl>
          </a:graphicData>
        </a:graphic>
      </p:graphicFrame>
      <p:sp>
        <p:nvSpPr>
          <p:cNvPr id="646" name="Google Shape;646;p2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de-DE" sz="1000">
                <a:solidFill>
                  <a:schemeClr val="dk1"/>
                </a:solidFill>
                <a:latin typeface="Arial"/>
                <a:ea typeface="Arial"/>
                <a:cs typeface="Arial"/>
                <a:sym typeface="Arial"/>
              </a:rPr>
              <a:t>28</a:t>
            </a:fld>
            <a:endParaRPr sz="1000">
              <a:solidFill>
                <a:schemeClr val="dk1"/>
              </a:solidFill>
              <a:latin typeface="Arial"/>
              <a:ea typeface="Arial"/>
              <a:cs typeface="Arial"/>
              <a:sym typeface="Arial"/>
            </a:endParaRPr>
          </a:p>
        </p:txBody>
      </p:sp>
      <p:sp>
        <p:nvSpPr>
          <p:cNvPr id="647" name="Google Shape;647;p28"/>
          <p:cNvSpPr txBox="1"/>
          <p:nvPr/>
        </p:nvSpPr>
        <p:spPr>
          <a:xfrm>
            <a:off x="1698866" y="3568412"/>
            <a:ext cx="434734" cy="58477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200" b="1" i="1">
                <a:solidFill>
                  <a:schemeClr val="dk1"/>
                </a:solidFill>
                <a:latin typeface="Arial"/>
                <a:ea typeface="Arial"/>
                <a:cs typeface="Arial"/>
                <a:sym typeface="Arial"/>
              </a:rPr>
              <a:t>?</a:t>
            </a:r>
            <a:endParaRPr/>
          </a:p>
        </p:txBody>
      </p:sp>
      <p:sp>
        <p:nvSpPr>
          <p:cNvPr id="648" name="Google Shape;648;p28"/>
          <p:cNvSpPr txBox="1"/>
          <p:nvPr/>
        </p:nvSpPr>
        <p:spPr>
          <a:xfrm>
            <a:off x="1676400" y="4953000"/>
            <a:ext cx="434734" cy="58477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200" b="1" i="1">
                <a:solidFill>
                  <a:schemeClr val="dk1"/>
                </a:solidFill>
                <a:latin typeface="Arial"/>
                <a:ea typeface="Arial"/>
                <a:cs typeface="Arial"/>
                <a:sym typeface="Arial"/>
              </a:rPr>
              <a:t>?</a:t>
            </a:r>
            <a:endParaRPr/>
          </a:p>
        </p:txBody>
      </p:sp>
      <p:sp>
        <p:nvSpPr>
          <p:cNvPr id="649" name="Google Shape;649;p28"/>
          <p:cNvSpPr txBox="1"/>
          <p:nvPr/>
        </p:nvSpPr>
        <p:spPr>
          <a:xfrm>
            <a:off x="2018216" y="240268"/>
            <a:ext cx="5117106" cy="579646"/>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a:solidFill>
                  <a:srgbClr val="0000FF"/>
                </a:solidFill>
                <a:latin typeface="Arial"/>
                <a:ea typeface="Arial"/>
                <a:cs typeface="Arial"/>
                <a:sym typeface="Arial"/>
              </a:rPr>
              <a:t>Linsen </a:t>
            </a:r>
            <a:r>
              <a:rPr lang="de-DE" sz="2000" i="1">
                <a:solidFill>
                  <a:srgbClr val="0000FF"/>
                </a:solidFill>
                <a:latin typeface="Arial"/>
                <a:ea typeface="Arial"/>
                <a:cs typeface="Arial"/>
                <a:sym typeface="Arial"/>
              </a:rPr>
              <a:t>für die retinale </a:t>
            </a:r>
            <a:r>
              <a:rPr lang="de-DE" sz="2000" b="1">
                <a:solidFill>
                  <a:srgbClr val="0000FF"/>
                </a:solidFill>
                <a:latin typeface="Arial"/>
                <a:ea typeface="Arial"/>
                <a:cs typeface="Arial"/>
                <a:sym typeface="Arial"/>
              </a:rPr>
              <a:t>Laser</a:t>
            </a:r>
            <a:r>
              <a:rPr lang="de-DE" sz="2000" i="1">
                <a:solidFill>
                  <a:srgbClr val="0000FF"/>
                </a:solidFill>
                <a:latin typeface="Arial"/>
                <a:ea typeface="Arial"/>
                <a:cs typeface="Arial"/>
                <a:sym typeface="Arial"/>
              </a:rPr>
              <a:t>-Photokoagulation</a:t>
            </a:r>
            <a:endParaRPr/>
          </a:p>
        </p:txBody>
      </p:sp>
      <p:sp>
        <p:nvSpPr>
          <p:cNvPr id="650" name="Google Shape;650;p28"/>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F</a:t>
            </a:r>
            <a:endParaRPr/>
          </a:p>
        </p:txBody>
      </p:sp>
      <p:sp>
        <p:nvSpPr>
          <p:cNvPr id="651" name="Google Shape;651;p28"/>
          <p:cNvSpPr txBox="1"/>
          <p:nvPr/>
        </p:nvSpPr>
        <p:spPr>
          <a:xfrm>
            <a:off x="3967370" y="742890"/>
            <a:ext cx="1168910" cy="40011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200" i="1">
                <a:solidFill>
                  <a:schemeClr val="dk1"/>
                </a:solidFill>
                <a:latin typeface="Arial"/>
                <a:ea typeface="Arial"/>
                <a:cs typeface="Arial"/>
                <a:sym typeface="Arial"/>
              </a:rPr>
              <a:t>(Endlich!)</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55"/>
        <p:cNvGrpSpPr/>
        <p:nvPr/>
      </p:nvGrpSpPr>
      <p:grpSpPr>
        <a:xfrm>
          <a:off x="0" y="0"/>
          <a:ext cx="0" cy="0"/>
          <a:chOff x="0" y="0"/>
          <a:chExt cx="0" cy="0"/>
        </a:xfrm>
      </p:grpSpPr>
      <p:graphicFrame>
        <p:nvGraphicFramePr>
          <p:cNvPr id="656" name="Google Shape;656;p29"/>
          <p:cNvGraphicFramePr/>
          <p:nvPr/>
        </p:nvGraphicFramePr>
        <p:xfrm>
          <a:off x="530352" y="1828800"/>
          <a:ext cx="8156475" cy="4645150"/>
        </p:xfrm>
        <a:graphic>
          <a:graphicData uri="http://schemas.openxmlformats.org/drawingml/2006/table">
            <a:tbl>
              <a:tblPr>
                <a:noFill/>
                <a:tableStyleId>{FF976D63-C996-4806-90B6-6CD8D6BE7961}</a:tableStyleId>
              </a:tblPr>
              <a:tblGrid>
                <a:gridCol w="1848425">
                  <a:extLst>
                    <a:ext uri="{9D8B030D-6E8A-4147-A177-3AD203B41FA5}">
                      <a16:colId xmlns:a16="http://schemas.microsoft.com/office/drawing/2014/main" val="20000"/>
                    </a:ext>
                  </a:extLst>
                </a:gridCol>
                <a:gridCol w="1414150">
                  <a:extLst>
                    <a:ext uri="{9D8B030D-6E8A-4147-A177-3AD203B41FA5}">
                      <a16:colId xmlns:a16="http://schemas.microsoft.com/office/drawing/2014/main" val="20001"/>
                    </a:ext>
                  </a:extLst>
                </a:gridCol>
                <a:gridCol w="1631300">
                  <a:extLst>
                    <a:ext uri="{9D8B030D-6E8A-4147-A177-3AD203B41FA5}">
                      <a16:colId xmlns:a16="http://schemas.microsoft.com/office/drawing/2014/main" val="20002"/>
                    </a:ext>
                  </a:extLst>
                </a:gridCol>
                <a:gridCol w="1631300">
                  <a:extLst>
                    <a:ext uri="{9D8B030D-6E8A-4147-A177-3AD203B41FA5}">
                      <a16:colId xmlns:a16="http://schemas.microsoft.com/office/drawing/2014/main" val="20003"/>
                    </a:ext>
                  </a:extLst>
                </a:gridCol>
                <a:gridCol w="1631300">
                  <a:extLst>
                    <a:ext uri="{9D8B030D-6E8A-4147-A177-3AD203B41FA5}">
                      <a16:colId xmlns:a16="http://schemas.microsoft.com/office/drawing/2014/main" val="20004"/>
                    </a:ext>
                  </a:extLst>
                </a:gridCol>
              </a:tblGrid>
              <a:tr h="1547775">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dirty="0">
                          <a:solidFill>
                            <a:schemeClr val="dk1"/>
                          </a:solidFill>
                          <a:latin typeface="Arial"/>
                          <a:ea typeface="Arial"/>
                          <a:cs typeface="Arial"/>
                          <a:sym typeface="Arial"/>
                        </a:rPr>
                        <a:t>Zwei grundlegende Arten von Objektiven</a:t>
                      </a:r>
                      <a:endParaRPr dirty="0"/>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C1"/>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rgbClr val="CCECFF"/>
                          </a:solidFill>
                          <a:latin typeface="Arial"/>
                          <a:ea typeface="Arial"/>
                          <a:cs typeface="Arial"/>
                          <a:sym typeface="Arial"/>
                        </a:rPr>
                        <a:t>Bildausrichtung (</a:t>
                      </a:r>
                      <a:r>
                        <a:rPr lang="de-DE" sz="1400" b="0" i="1" u="none" strike="noStrike" cap="none">
                          <a:solidFill>
                            <a:srgbClr val="CCECFF"/>
                          </a:solidFill>
                          <a:latin typeface="Arial"/>
                          <a:ea typeface="Arial"/>
                          <a:cs typeface="Arial"/>
                          <a:sym typeface="Arial"/>
                        </a:rPr>
                        <a:t>aufrecht </a:t>
                      </a:r>
                      <a:r>
                        <a:rPr lang="de-DE" sz="1400" b="0" i="0" u="none" strike="noStrike" cap="none">
                          <a:solidFill>
                            <a:srgbClr val="CCECFF"/>
                          </a:solidFill>
                          <a:latin typeface="Arial"/>
                          <a:ea typeface="Arial"/>
                          <a:cs typeface="Arial"/>
                          <a:sym typeface="Arial"/>
                        </a:rPr>
                        <a:t>vs. </a:t>
                      </a:r>
                      <a:r>
                        <a:rPr lang="de-DE" sz="1400" b="0" i="1" u="none" strike="noStrike" cap="none">
                          <a:solidFill>
                            <a:srgbClr val="CCECFF"/>
                          </a:solidFill>
                          <a:latin typeface="Arial"/>
                          <a:ea typeface="Arial"/>
                          <a:cs typeface="Arial"/>
                          <a:sym typeface="Arial"/>
                        </a:rPr>
                        <a:t>umgekehrt</a:t>
                      </a:r>
                      <a:r>
                        <a:rPr lang="de-DE" sz="1400" b="0" i="0" u="none" strike="noStrike" cap="none">
                          <a:solidFill>
                            <a:srgbClr val="CCECFF"/>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rgbClr val="CCECFF"/>
                          </a:solidFill>
                          <a:latin typeface="Arial"/>
                          <a:ea typeface="Arial"/>
                          <a:cs typeface="Arial"/>
                          <a:sym typeface="Arial"/>
                        </a:rPr>
                        <a:t>Auflösung (</a:t>
                      </a:r>
                      <a:r>
                        <a:rPr lang="de-DE" sz="1400" b="0" i="1" u="none" strike="noStrike" cap="none">
                          <a:solidFill>
                            <a:srgbClr val="CCECFF"/>
                          </a:solidFill>
                          <a:latin typeface="Arial"/>
                          <a:ea typeface="Arial"/>
                          <a:cs typeface="Arial"/>
                          <a:sym typeface="Arial"/>
                        </a:rPr>
                        <a:t>hoch </a:t>
                      </a:r>
                      <a:r>
                        <a:rPr lang="de-DE" sz="1400" b="0" i="0" u="none" strike="noStrike" cap="none">
                          <a:solidFill>
                            <a:srgbClr val="CCECFF"/>
                          </a:solidFill>
                          <a:latin typeface="Arial"/>
                          <a:ea typeface="Arial"/>
                          <a:cs typeface="Arial"/>
                          <a:sym typeface="Arial"/>
                        </a:rPr>
                        <a:t>vs. </a:t>
                      </a:r>
                      <a:r>
                        <a:rPr lang="de-DE" sz="1400" b="0" i="1" u="none" strike="noStrike" cap="none">
                          <a:solidFill>
                            <a:srgbClr val="CCECFF"/>
                          </a:solidFill>
                          <a:latin typeface="Arial"/>
                          <a:ea typeface="Arial"/>
                          <a:cs typeface="Arial"/>
                          <a:sym typeface="Arial"/>
                        </a:rPr>
                        <a:t>niedrig</a:t>
                      </a:r>
                      <a:r>
                        <a:rPr lang="de-DE" sz="1400" b="0" i="0" u="none" strike="noStrike" cap="none">
                          <a:solidFill>
                            <a:srgbClr val="CCECFF"/>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rgbClr val="CCECFF"/>
                          </a:solidFill>
                          <a:latin typeface="Arial"/>
                          <a:ea typeface="Arial"/>
                          <a:cs typeface="Arial"/>
                          <a:sym typeface="Arial"/>
                        </a:rPr>
                        <a:t>Sichtfeld (</a:t>
                      </a:r>
                      <a:r>
                        <a:rPr lang="de-DE" sz="1400" b="0" i="1" u="none" strike="noStrike" cap="none">
                          <a:solidFill>
                            <a:srgbClr val="CCECFF"/>
                          </a:solidFill>
                          <a:latin typeface="Arial"/>
                          <a:ea typeface="Arial"/>
                          <a:cs typeface="Arial"/>
                          <a:sym typeface="Arial"/>
                        </a:rPr>
                        <a:t>breit </a:t>
                      </a:r>
                      <a:r>
                        <a:rPr lang="de-DE" sz="1400" b="0" i="0" u="none" strike="noStrike" cap="none">
                          <a:solidFill>
                            <a:srgbClr val="CCECFF"/>
                          </a:solidFill>
                          <a:latin typeface="Arial"/>
                          <a:ea typeface="Arial"/>
                          <a:cs typeface="Arial"/>
                          <a:sym typeface="Arial"/>
                        </a:rPr>
                        <a:t>vs. </a:t>
                      </a:r>
                      <a:r>
                        <a:rPr lang="de-DE" sz="1400" b="0" i="1" u="none" strike="noStrike" cap="none">
                          <a:solidFill>
                            <a:srgbClr val="CCECFF"/>
                          </a:solidFill>
                          <a:latin typeface="Arial"/>
                          <a:ea typeface="Arial"/>
                          <a:cs typeface="Arial"/>
                          <a:sym typeface="Arial"/>
                        </a:rPr>
                        <a:t>klein</a:t>
                      </a:r>
                      <a:r>
                        <a:rPr lang="de-DE" sz="1400" b="0" i="0" u="none" strike="noStrike" cap="none">
                          <a:solidFill>
                            <a:srgbClr val="CCECFF"/>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rgbClr val="CCECFF"/>
                          </a:solidFill>
                          <a:latin typeface="Arial"/>
                          <a:ea typeface="Arial"/>
                          <a:cs typeface="Arial"/>
                          <a:sym typeface="Arial"/>
                        </a:rPr>
                        <a:t>Brennfläche (im Verhältnis zur am Laser eingestellten Größe)</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extLst>
                  <a:ext uri="{0D108BD9-81ED-4DB2-BD59-A6C34878D82A}">
                    <a16:rowId xmlns:a16="http://schemas.microsoft.com/office/drawing/2014/main" val="10000"/>
                  </a:ext>
                </a:extLst>
              </a:tr>
              <a:tr h="1549600">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chemeClr val="dk1"/>
                          </a:solidFill>
                          <a:latin typeface="Arial"/>
                          <a:ea typeface="Arial"/>
                          <a:cs typeface="Arial"/>
                          <a:sym typeface="Arial"/>
                        </a:rPr>
                        <a:t>Plankonkav </a:t>
                      </a:r>
                      <a:r>
                        <a:rPr lang="de-DE" sz="1400" b="0" i="0" u="none" strike="noStrike" cap="none">
                          <a:solidFill>
                            <a:schemeClr val="dk1"/>
                          </a:solidFill>
                          <a:latin typeface="Arial"/>
                          <a:ea typeface="Arial"/>
                          <a:cs typeface="Arial"/>
                          <a:sym typeface="Arial"/>
                        </a:rPr>
                        <a:t>(stark minus)</a:t>
                      </a:r>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99FF99"/>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FFCCCC"/>
                          </a:solidFill>
                          <a:latin typeface="Arial"/>
                          <a:ea typeface="Arial"/>
                          <a:cs typeface="Arial"/>
                          <a:sym typeface="Arial"/>
                        </a:rPr>
                        <a:t>Aufrecht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dirty="0">
                          <a:solidFill>
                            <a:srgbClr val="FFCCCC"/>
                          </a:solidFill>
                          <a:latin typeface="Arial"/>
                          <a:ea typeface="Arial"/>
                          <a:cs typeface="Arial"/>
                          <a:sym typeface="Arial"/>
                        </a:rPr>
                        <a:t>Hoch</a:t>
                      </a:r>
                      <a:endParaRPr dirty="0"/>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FFCCCC"/>
                          </a:solidFill>
                          <a:latin typeface="Arial"/>
                          <a:ea typeface="Arial"/>
                          <a:cs typeface="Arial"/>
                          <a:sym typeface="Arial"/>
                        </a:rPr>
                        <a:t>Klein</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FFCCCC"/>
                          </a:solidFill>
                          <a:latin typeface="Arial"/>
                          <a:ea typeface="Arial"/>
                          <a:cs typeface="Arial"/>
                          <a:sym typeface="Arial"/>
                        </a:rPr>
                        <a:t>Wie eingestellt</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extLst>
                  <a:ext uri="{0D108BD9-81ED-4DB2-BD59-A6C34878D82A}">
                    <a16:rowId xmlns:a16="http://schemas.microsoft.com/office/drawing/2014/main" val="10001"/>
                  </a:ext>
                </a:extLst>
              </a:tr>
              <a:tr h="1547775">
                <a:tc>
                  <a:txBody>
                    <a:bodyPr/>
                    <a:lstStyle/>
                    <a:p>
                      <a:pPr marL="0" marR="0" lvl="0" indent="0" algn="ctr" rtl="0">
                        <a:lnSpc>
                          <a:spcPct val="85000"/>
                        </a:lnSpc>
                        <a:spcBef>
                          <a:spcPts val="0"/>
                        </a:spcBef>
                        <a:spcAft>
                          <a:spcPts val="0"/>
                        </a:spcAft>
                        <a:buClr>
                          <a:schemeClr val="dk1"/>
                        </a:buClr>
                        <a:buSzPts val="1400"/>
                        <a:buFont typeface="Arial"/>
                        <a:buNone/>
                      </a:pPr>
                      <a:r>
                        <a:rPr lang="de-DE" sz="1400" b="1" i="0" u="none" strike="noStrike" cap="none">
                          <a:solidFill>
                            <a:schemeClr val="dk1"/>
                          </a:solidFill>
                          <a:latin typeface="Arial"/>
                          <a:ea typeface="Arial"/>
                          <a:cs typeface="Arial"/>
                          <a:sym typeface="Arial"/>
                        </a:rPr>
                        <a:t>Hohe Plus-Stärke</a:t>
                      </a:r>
                      <a:endParaRPr/>
                    </a:p>
                    <a:p>
                      <a:pPr marL="0" marR="0" lvl="0" indent="0" algn="ctr" rtl="0">
                        <a:lnSpc>
                          <a:spcPct val="85000"/>
                        </a:lnSpc>
                        <a:spcBef>
                          <a:spcPts val="280"/>
                        </a:spcBef>
                        <a:spcAft>
                          <a:spcPts val="0"/>
                        </a:spcAft>
                        <a:buClr>
                          <a:schemeClr val="dk2"/>
                        </a:buClr>
                        <a:buSzPts val="980"/>
                        <a:buFont typeface="Noto Sans Symbols"/>
                        <a:buNone/>
                      </a:pPr>
                      <a:endParaRPr sz="1400" b="1" i="0" u="none" strike="noStrike" cap="none">
                        <a:solidFill>
                          <a:schemeClr val="dk1"/>
                        </a:solidFill>
                        <a:latin typeface="Arial"/>
                        <a:ea typeface="Arial"/>
                        <a:cs typeface="Arial"/>
                        <a:sym typeface="Arial"/>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99FF99"/>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FFCCCC"/>
                          </a:solidFill>
                          <a:latin typeface="Arial"/>
                          <a:ea typeface="Arial"/>
                          <a:cs typeface="Arial"/>
                          <a:sym typeface="Arial"/>
                        </a:rPr>
                        <a:t>Umgekehrt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dirty="0">
                          <a:solidFill>
                            <a:srgbClr val="FFCCCC"/>
                          </a:solidFill>
                          <a:latin typeface="Arial"/>
                          <a:ea typeface="Arial"/>
                          <a:cs typeface="Arial"/>
                          <a:sym typeface="Arial"/>
                        </a:rPr>
                        <a:t>niedrig</a:t>
                      </a:r>
                      <a:endParaRPr dirty="0"/>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FFCCCC"/>
                          </a:solidFill>
                          <a:latin typeface="Arial"/>
                          <a:ea typeface="Arial"/>
                          <a:cs typeface="Arial"/>
                          <a:sym typeface="Arial"/>
                        </a:rPr>
                        <a:t>Breit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FFCCCC"/>
                          </a:solidFill>
                          <a:latin typeface="Arial"/>
                          <a:ea typeface="Arial"/>
                          <a:cs typeface="Arial"/>
                          <a:sym typeface="Arial"/>
                        </a:rPr>
                        <a:t>1,5–2-fache Setgröße</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extLst>
                  <a:ext uri="{0D108BD9-81ED-4DB2-BD59-A6C34878D82A}">
                    <a16:rowId xmlns:a16="http://schemas.microsoft.com/office/drawing/2014/main" val="10002"/>
                  </a:ext>
                </a:extLst>
              </a:tr>
            </a:tbl>
          </a:graphicData>
        </a:graphic>
      </p:graphicFrame>
      <p:sp>
        <p:nvSpPr>
          <p:cNvPr id="657" name="Google Shape;657;p2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de-DE" sz="1000">
                <a:solidFill>
                  <a:schemeClr val="dk1"/>
                </a:solidFill>
                <a:latin typeface="Arial"/>
                <a:ea typeface="Arial"/>
                <a:cs typeface="Arial"/>
                <a:sym typeface="Arial"/>
              </a:rPr>
              <a:t>29</a:t>
            </a:fld>
            <a:endParaRPr sz="1000">
              <a:solidFill>
                <a:schemeClr val="dk1"/>
              </a:solidFill>
              <a:latin typeface="Arial"/>
              <a:ea typeface="Arial"/>
              <a:cs typeface="Arial"/>
              <a:sym typeface="Arial"/>
            </a:endParaRPr>
          </a:p>
        </p:txBody>
      </p:sp>
      <p:sp>
        <p:nvSpPr>
          <p:cNvPr id="658" name="Google Shape;658;p29"/>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A</a:t>
            </a:r>
            <a:endParaRPr/>
          </a:p>
        </p:txBody>
      </p:sp>
      <p:sp>
        <p:nvSpPr>
          <p:cNvPr id="659" name="Google Shape;659;p29"/>
          <p:cNvSpPr txBox="1"/>
          <p:nvPr/>
        </p:nvSpPr>
        <p:spPr>
          <a:xfrm>
            <a:off x="2018216" y="240268"/>
            <a:ext cx="5117106" cy="579646"/>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a:solidFill>
                  <a:srgbClr val="0000FF"/>
                </a:solidFill>
                <a:latin typeface="Arial"/>
                <a:ea typeface="Arial"/>
                <a:cs typeface="Arial"/>
                <a:sym typeface="Arial"/>
              </a:rPr>
              <a:t>Linsen </a:t>
            </a:r>
            <a:r>
              <a:rPr lang="de-DE" sz="2000" i="1">
                <a:solidFill>
                  <a:srgbClr val="0000FF"/>
                </a:solidFill>
                <a:latin typeface="Arial"/>
                <a:ea typeface="Arial"/>
                <a:cs typeface="Arial"/>
                <a:sym typeface="Arial"/>
              </a:rPr>
              <a:t>für die retinale </a:t>
            </a:r>
            <a:r>
              <a:rPr lang="de-DE" sz="2000" b="1">
                <a:solidFill>
                  <a:srgbClr val="0000FF"/>
                </a:solidFill>
                <a:latin typeface="Arial"/>
                <a:ea typeface="Arial"/>
                <a:cs typeface="Arial"/>
                <a:sym typeface="Arial"/>
              </a:rPr>
              <a:t>Laser</a:t>
            </a:r>
            <a:r>
              <a:rPr lang="de-DE" sz="2000" i="1">
                <a:solidFill>
                  <a:srgbClr val="0000FF"/>
                </a:solidFill>
                <a:latin typeface="Arial"/>
                <a:ea typeface="Arial"/>
                <a:cs typeface="Arial"/>
                <a:sym typeface="Arial"/>
              </a:rPr>
              <a:t>-Photokoagulation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5" name="Google Shape;204;p4">
            <a:extLst>
              <a:ext uri="{FF2B5EF4-FFF2-40B4-BE49-F238E27FC236}">
                <a16:creationId xmlns:a16="http://schemas.microsoft.com/office/drawing/2014/main" id="{25A22B05-0B5D-8C01-0D2F-83E435823533}"/>
              </a:ext>
            </a:extLst>
          </p:cNvPr>
          <p:cNvSpPr txBox="1"/>
          <p:nvPr/>
        </p:nvSpPr>
        <p:spPr>
          <a:xfrm>
            <a:off x="521694" y="266106"/>
            <a:ext cx="5117106" cy="579646"/>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dirty="0">
                <a:solidFill>
                  <a:schemeClr val="lt1"/>
                </a:solidFill>
                <a:latin typeface="Arial"/>
                <a:ea typeface="Arial"/>
                <a:cs typeface="Arial"/>
                <a:sym typeface="Arial"/>
              </a:rPr>
              <a:t>Linsen </a:t>
            </a:r>
            <a:r>
              <a:rPr lang="de-DE" sz="2000" i="1" dirty="0">
                <a:solidFill>
                  <a:schemeClr val="lt1"/>
                </a:solidFill>
                <a:latin typeface="Arial"/>
                <a:ea typeface="Arial"/>
                <a:cs typeface="Arial"/>
                <a:sym typeface="Arial"/>
              </a:rPr>
              <a:t>für die retinale </a:t>
            </a:r>
            <a:r>
              <a:rPr lang="de-DE" sz="2000" b="1" dirty="0">
                <a:solidFill>
                  <a:srgbClr val="0000FF"/>
                </a:solidFill>
                <a:latin typeface="Arial"/>
                <a:ea typeface="Arial"/>
                <a:cs typeface="Arial"/>
                <a:sym typeface="Arial"/>
              </a:rPr>
              <a:t>Laser</a:t>
            </a:r>
            <a:r>
              <a:rPr lang="de-DE" sz="2000" i="1" dirty="0">
                <a:solidFill>
                  <a:schemeClr val="lt1"/>
                </a:solidFill>
                <a:latin typeface="Arial"/>
                <a:ea typeface="Arial"/>
                <a:cs typeface="Arial"/>
                <a:sym typeface="Arial"/>
              </a:rPr>
              <a:t>-</a:t>
            </a:r>
            <a:r>
              <a:rPr lang="de-DE" sz="2000" i="1" dirty="0" err="1">
                <a:solidFill>
                  <a:schemeClr val="lt1"/>
                </a:solidFill>
                <a:latin typeface="Arial"/>
                <a:ea typeface="Arial"/>
                <a:cs typeface="Arial"/>
                <a:sym typeface="Arial"/>
              </a:rPr>
              <a:t>Photokoagulation</a:t>
            </a:r>
            <a:endParaRPr dirty="0"/>
          </a:p>
        </p:txBody>
      </p:sp>
      <p:sp>
        <p:nvSpPr>
          <p:cNvPr id="177" name="Google Shape;177;p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de-DE" sz="1000">
                <a:solidFill>
                  <a:schemeClr val="dk1"/>
                </a:solidFill>
                <a:latin typeface="Arial"/>
                <a:ea typeface="Arial"/>
                <a:cs typeface="Arial"/>
                <a:sym typeface="Arial"/>
              </a:rPr>
              <a:t>3</a:t>
            </a:fld>
            <a:endParaRPr sz="1000">
              <a:solidFill>
                <a:schemeClr val="dk1"/>
              </a:solidFill>
              <a:latin typeface="Arial"/>
              <a:ea typeface="Arial"/>
              <a:cs typeface="Arial"/>
              <a:sym typeface="Arial"/>
            </a:endParaRPr>
          </a:p>
        </p:txBody>
      </p:sp>
      <p:sp>
        <p:nvSpPr>
          <p:cNvPr id="178" name="Google Shape;178;p3"/>
          <p:cNvSpPr txBox="1"/>
          <p:nvPr/>
        </p:nvSpPr>
        <p:spPr>
          <a:xfrm>
            <a:off x="419100" y="1782763"/>
            <a:ext cx="1095375"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0000FF"/>
                </a:solidFill>
                <a:latin typeface="Arial"/>
                <a:ea typeface="Arial"/>
                <a:cs typeface="Arial"/>
                <a:sym typeface="Arial"/>
              </a:rPr>
              <a:t>Photo</a:t>
            </a:r>
            <a:r>
              <a:rPr lang="de-DE" sz="1600" dirty="0">
                <a:solidFill>
                  <a:srgbClr val="0000F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a:solidFill>
                  <a:srgbClr val="0000FF"/>
                </a:solidFill>
                <a:latin typeface="Arial"/>
                <a:ea typeface="Arial"/>
                <a:cs typeface="Arial"/>
                <a:sym typeface="Arial"/>
              </a:rPr>
              <a:t>chemisch</a:t>
            </a:r>
            <a:endParaRPr dirty="0"/>
          </a:p>
        </p:txBody>
      </p:sp>
      <p:sp>
        <p:nvSpPr>
          <p:cNvPr id="179" name="Google Shape;179;p3"/>
          <p:cNvSpPr txBox="1"/>
          <p:nvPr/>
        </p:nvSpPr>
        <p:spPr>
          <a:xfrm>
            <a:off x="2033588" y="1887538"/>
            <a:ext cx="1031875" cy="27186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de-DE" sz="1600">
                <a:solidFill>
                  <a:srgbClr val="0000FF"/>
                </a:solidFill>
                <a:latin typeface="Arial"/>
                <a:ea typeface="Arial"/>
                <a:cs typeface="Arial"/>
                <a:sym typeface="Arial"/>
              </a:rPr>
              <a:t>Thermisch</a:t>
            </a:r>
            <a:endParaRPr sz="2400">
              <a:solidFill>
                <a:schemeClr val="dk1"/>
              </a:solidFill>
              <a:latin typeface="Arial"/>
              <a:ea typeface="Arial"/>
              <a:cs typeface="Arial"/>
              <a:sym typeface="Arial"/>
            </a:endParaRPr>
          </a:p>
        </p:txBody>
      </p:sp>
      <p:sp>
        <p:nvSpPr>
          <p:cNvPr id="180" name="Google Shape;180;p3"/>
          <p:cNvSpPr txBox="1"/>
          <p:nvPr/>
        </p:nvSpPr>
        <p:spPr>
          <a:xfrm>
            <a:off x="3646488" y="1782763"/>
            <a:ext cx="993775" cy="512961"/>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0000FF"/>
                </a:solidFill>
                <a:latin typeface="Arial"/>
                <a:ea typeface="Arial"/>
                <a:cs typeface="Arial"/>
                <a:sym typeface="Arial"/>
              </a:rPr>
              <a:t>Photo</a:t>
            </a:r>
            <a:r>
              <a:rPr lang="de-DE" sz="1600" dirty="0">
                <a:solidFill>
                  <a:srgbClr val="0000F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a:solidFill>
                  <a:srgbClr val="0000FF"/>
                </a:solidFill>
                <a:latin typeface="Arial"/>
                <a:ea typeface="Arial"/>
                <a:cs typeface="Arial"/>
                <a:sym typeface="Arial"/>
              </a:rPr>
              <a:t>Ablation</a:t>
            </a:r>
            <a:endParaRPr dirty="0"/>
          </a:p>
        </p:txBody>
      </p:sp>
      <p:sp>
        <p:nvSpPr>
          <p:cNvPr id="181" name="Google Shape;181;p3"/>
          <p:cNvSpPr txBox="1"/>
          <p:nvPr/>
        </p:nvSpPr>
        <p:spPr>
          <a:xfrm>
            <a:off x="5170488" y="1782763"/>
            <a:ext cx="1839912"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a:solidFill>
                  <a:srgbClr val="0000FF"/>
                </a:solidFill>
                <a:latin typeface="Arial"/>
                <a:ea typeface="Arial"/>
                <a:cs typeface="Arial"/>
                <a:sym typeface="Arial"/>
              </a:rPr>
              <a:t>Plasmainduzierte</a:t>
            </a:r>
            <a:endParaRPr dirty="0"/>
          </a:p>
          <a:p>
            <a:pPr marL="0" marR="0" lvl="0" indent="0" algn="ctr" rtl="0">
              <a:lnSpc>
                <a:spcPct val="118750"/>
              </a:lnSpc>
              <a:spcBef>
                <a:spcPts val="0"/>
              </a:spcBef>
              <a:spcAft>
                <a:spcPts val="0"/>
              </a:spcAft>
              <a:buNone/>
            </a:pPr>
            <a:r>
              <a:rPr lang="de-DE" sz="1600" dirty="0">
                <a:solidFill>
                  <a:srgbClr val="0000FF"/>
                </a:solidFill>
                <a:latin typeface="Arial"/>
                <a:ea typeface="Arial"/>
                <a:cs typeface="Arial"/>
                <a:sym typeface="Arial"/>
              </a:rPr>
              <a:t>Ablation</a:t>
            </a:r>
            <a:endParaRPr dirty="0"/>
          </a:p>
        </p:txBody>
      </p:sp>
      <p:sp>
        <p:nvSpPr>
          <p:cNvPr id="182" name="Google Shape;182;p3"/>
          <p:cNvSpPr txBox="1"/>
          <p:nvPr/>
        </p:nvSpPr>
        <p:spPr>
          <a:xfrm>
            <a:off x="7464425" y="1752600"/>
            <a:ext cx="1185863"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0000FF"/>
                </a:solidFill>
                <a:latin typeface="Arial"/>
                <a:ea typeface="Arial"/>
                <a:cs typeface="Arial"/>
                <a:sym typeface="Arial"/>
              </a:rPr>
              <a:t>Photo</a:t>
            </a:r>
            <a:r>
              <a:rPr lang="de-DE" sz="1600" dirty="0">
                <a:solidFill>
                  <a:srgbClr val="0000F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err="1">
                <a:solidFill>
                  <a:srgbClr val="0000FF"/>
                </a:solidFill>
                <a:latin typeface="Arial"/>
                <a:ea typeface="Arial"/>
                <a:cs typeface="Arial"/>
                <a:sym typeface="Arial"/>
              </a:rPr>
              <a:t>distruption</a:t>
            </a:r>
            <a:endParaRPr dirty="0"/>
          </a:p>
        </p:txBody>
      </p:sp>
      <p:sp>
        <p:nvSpPr>
          <p:cNvPr id="184" name="Google Shape;184;p3"/>
          <p:cNvSpPr txBox="1"/>
          <p:nvPr/>
        </p:nvSpPr>
        <p:spPr>
          <a:xfrm>
            <a:off x="104775" y="2300288"/>
            <a:ext cx="1746250" cy="51809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a:solidFill>
                  <a:schemeClr val="dk1"/>
                </a:solidFill>
                <a:latin typeface="Arial"/>
                <a:ea typeface="Arial"/>
                <a:cs typeface="Arial"/>
                <a:sym typeface="Arial"/>
              </a:rPr>
              <a:t>auch bekannt als </a:t>
            </a:r>
            <a:r>
              <a:rPr lang="de-DE" sz="1600" i="1">
                <a:solidFill>
                  <a:schemeClr val="dk1"/>
                </a:solidFill>
                <a:latin typeface="Arial"/>
                <a:ea typeface="Arial"/>
                <a:cs typeface="Arial"/>
                <a:sym typeface="Arial"/>
              </a:rPr>
              <a:t>Photoaktivierung</a:t>
            </a:r>
            <a:endParaRPr/>
          </a:p>
        </p:txBody>
      </p:sp>
      <p:sp>
        <p:nvSpPr>
          <p:cNvPr id="185" name="Google Shape;185;p3"/>
          <p:cNvSpPr txBox="1"/>
          <p:nvPr/>
        </p:nvSpPr>
        <p:spPr>
          <a:xfrm>
            <a:off x="7258050" y="2292350"/>
            <a:ext cx="1638300" cy="743793"/>
          </a:xfrm>
          <a:prstGeom prst="rect">
            <a:avLst/>
          </a:prstGeom>
          <a:noFill/>
          <a:ln>
            <a:noFill/>
          </a:ln>
        </p:spPr>
        <p:txBody>
          <a:bodyPr spcFirstLastPara="1" wrap="square" lIns="25400" tIns="12700" rIns="25400" bIns="12700" anchor="t" anchorCtr="0">
            <a:spAutoFit/>
          </a:bodyPr>
          <a:lstStyle/>
          <a:p>
            <a:pPr marL="0" marR="0" lvl="0" indent="0" algn="ctr" rtl="0">
              <a:lnSpc>
                <a:spcPct val="87500"/>
              </a:lnSpc>
              <a:spcBef>
                <a:spcPts val="0"/>
              </a:spcBef>
              <a:spcAft>
                <a:spcPts val="0"/>
              </a:spcAft>
              <a:buNone/>
            </a:pPr>
            <a:r>
              <a:rPr lang="de-DE" sz="1600" dirty="0">
                <a:solidFill>
                  <a:schemeClr val="dk1"/>
                </a:solidFill>
                <a:latin typeface="Arial"/>
                <a:ea typeface="Arial"/>
                <a:cs typeface="Arial"/>
                <a:sym typeface="Arial"/>
              </a:rPr>
              <a:t>auch bekannt als </a:t>
            </a:r>
            <a:r>
              <a:rPr lang="de-DE" sz="1600" i="1" dirty="0">
                <a:solidFill>
                  <a:schemeClr val="dk1"/>
                </a:solidFill>
                <a:latin typeface="Arial"/>
                <a:ea typeface="Arial"/>
                <a:cs typeface="Arial"/>
                <a:sym typeface="Arial"/>
              </a:rPr>
              <a:t>plasma-</a:t>
            </a:r>
            <a:endParaRPr dirty="0"/>
          </a:p>
          <a:p>
            <a:pPr marL="0" marR="0" lvl="0" indent="0" algn="ctr" rtl="0">
              <a:lnSpc>
                <a:spcPct val="87500"/>
              </a:lnSpc>
              <a:spcBef>
                <a:spcPts val="0"/>
              </a:spcBef>
              <a:spcAft>
                <a:spcPts val="0"/>
              </a:spcAft>
              <a:buNone/>
            </a:pPr>
            <a:r>
              <a:rPr lang="de-DE" sz="1600" i="1" dirty="0">
                <a:solidFill>
                  <a:schemeClr val="dk1"/>
                </a:solidFill>
                <a:latin typeface="Arial"/>
                <a:ea typeface="Arial"/>
                <a:cs typeface="Arial"/>
                <a:sym typeface="Arial"/>
              </a:rPr>
              <a:t>induzierte Disruption</a:t>
            </a:r>
            <a:endParaRPr dirty="0"/>
          </a:p>
        </p:txBody>
      </p:sp>
      <p:sp>
        <p:nvSpPr>
          <p:cNvPr id="188" name="Google Shape;188;p3"/>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A</a:t>
            </a:r>
            <a:endParaRPr/>
          </a:p>
        </p:txBody>
      </p:sp>
      <p:sp>
        <p:nvSpPr>
          <p:cNvPr id="7" name="Google Shape;164;p2">
            <a:extLst>
              <a:ext uri="{FF2B5EF4-FFF2-40B4-BE49-F238E27FC236}">
                <a16:creationId xmlns:a16="http://schemas.microsoft.com/office/drawing/2014/main" id="{5F2CD61F-4EF5-1051-3DD2-DD4AC9B824E2}"/>
              </a:ext>
            </a:extLst>
          </p:cNvPr>
          <p:cNvSpPr txBox="1"/>
          <p:nvPr/>
        </p:nvSpPr>
        <p:spPr>
          <a:xfrm>
            <a:off x="711200" y="943530"/>
            <a:ext cx="7061200" cy="64120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2000" i="1" dirty="0">
                <a:solidFill>
                  <a:schemeClr val="dk1"/>
                </a:solidFill>
                <a:latin typeface="Arial"/>
                <a:ea typeface="Arial"/>
                <a:cs typeface="Arial"/>
                <a:sym typeface="Arial"/>
              </a:rPr>
              <a:t>Was sind Die fünf Arten der Laser-Gewebe-Wechselwirkung?</a:t>
            </a:r>
            <a:r>
              <a:rPr lang="de-DE" sz="2000" i="1" dirty="0">
                <a:solidFill>
                  <a:schemeClr val="lt1"/>
                </a:solidFill>
                <a:latin typeface="Arial"/>
                <a:ea typeface="Arial"/>
                <a:cs typeface="Arial"/>
                <a:sym typeface="Arial"/>
              </a:rPr>
              <a:t>:</a:t>
            </a:r>
            <a:endParaRPr dirty="0"/>
          </a:p>
          <a:p>
            <a:pPr marL="0" marR="0" lvl="0" indent="0" algn="l" rtl="0">
              <a:spcBef>
                <a:spcPts val="0"/>
              </a:spcBef>
              <a:spcAft>
                <a:spcPts val="0"/>
              </a:spcAft>
              <a:buNone/>
            </a:pPr>
            <a:endParaRPr sz="2000" i="1" dirty="0">
              <a:solidFill>
                <a:schemeClr val="dk1"/>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graphicFrame>
        <p:nvGraphicFramePr>
          <p:cNvPr id="664" name="Google Shape;664;p30"/>
          <p:cNvGraphicFramePr/>
          <p:nvPr/>
        </p:nvGraphicFramePr>
        <p:xfrm>
          <a:off x="530352" y="1828800"/>
          <a:ext cx="8156475" cy="4645150"/>
        </p:xfrm>
        <a:graphic>
          <a:graphicData uri="http://schemas.openxmlformats.org/drawingml/2006/table">
            <a:tbl>
              <a:tblPr>
                <a:noFill/>
                <a:tableStyleId>{FF976D63-C996-4806-90B6-6CD8D6BE7961}</a:tableStyleId>
              </a:tblPr>
              <a:tblGrid>
                <a:gridCol w="1848425">
                  <a:extLst>
                    <a:ext uri="{9D8B030D-6E8A-4147-A177-3AD203B41FA5}">
                      <a16:colId xmlns:a16="http://schemas.microsoft.com/office/drawing/2014/main" val="20000"/>
                    </a:ext>
                  </a:extLst>
                </a:gridCol>
                <a:gridCol w="1414150">
                  <a:extLst>
                    <a:ext uri="{9D8B030D-6E8A-4147-A177-3AD203B41FA5}">
                      <a16:colId xmlns:a16="http://schemas.microsoft.com/office/drawing/2014/main" val="20001"/>
                    </a:ext>
                  </a:extLst>
                </a:gridCol>
                <a:gridCol w="1631300">
                  <a:extLst>
                    <a:ext uri="{9D8B030D-6E8A-4147-A177-3AD203B41FA5}">
                      <a16:colId xmlns:a16="http://schemas.microsoft.com/office/drawing/2014/main" val="20002"/>
                    </a:ext>
                  </a:extLst>
                </a:gridCol>
                <a:gridCol w="1631300">
                  <a:extLst>
                    <a:ext uri="{9D8B030D-6E8A-4147-A177-3AD203B41FA5}">
                      <a16:colId xmlns:a16="http://schemas.microsoft.com/office/drawing/2014/main" val="20003"/>
                    </a:ext>
                  </a:extLst>
                </a:gridCol>
                <a:gridCol w="1631300">
                  <a:extLst>
                    <a:ext uri="{9D8B030D-6E8A-4147-A177-3AD203B41FA5}">
                      <a16:colId xmlns:a16="http://schemas.microsoft.com/office/drawing/2014/main" val="20004"/>
                    </a:ext>
                  </a:extLst>
                </a:gridCol>
              </a:tblGrid>
              <a:tr h="1547775">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dirty="0">
                          <a:solidFill>
                            <a:schemeClr val="dk1"/>
                          </a:solidFill>
                          <a:latin typeface="Arial"/>
                          <a:ea typeface="Arial"/>
                          <a:cs typeface="Arial"/>
                          <a:sym typeface="Arial"/>
                        </a:rPr>
                        <a:t>Zwei grundlegende Arten von Objektiven</a:t>
                      </a:r>
                      <a:endParaRPr dirty="0"/>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C1"/>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chemeClr val="dk1"/>
                          </a:solidFill>
                          <a:latin typeface="Arial"/>
                          <a:ea typeface="Arial"/>
                          <a:cs typeface="Arial"/>
                          <a:sym typeface="Arial"/>
                        </a:rPr>
                        <a:t>Bildausrichtung (</a:t>
                      </a:r>
                      <a:r>
                        <a:rPr lang="de-DE" sz="1400" b="0" i="1" u="none" strike="noStrike" cap="none">
                          <a:solidFill>
                            <a:schemeClr val="dk1"/>
                          </a:solidFill>
                          <a:latin typeface="Arial"/>
                          <a:ea typeface="Arial"/>
                          <a:cs typeface="Arial"/>
                          <a:sym typeface="Arial"/>
                        </a:rPr>
                        <a:t>aufrecht </a:t>
                      </a:r>
                      <a:r>
                        <a:rPr lang="de-DE" sz="1400" b="0" i="0" u="none" strike="noStrike" cap="none">
                          <a:solidFill>
                            <a:schemeClr val="dk1"/>
                          </a:solidFill>
                          <a:latin typeface="Arial"/>
                          <a:ea typeface="Arial"/>
                          <a:cs typeface="Arial"/>
                          <a:sym typeface="Arial"/>
                        </a:rPr>
                        <a:t>vs. </a:t>
                      </a:r>
                      <a:r>
                        <a:rPr lang="de-DE" sz="1400" b="0" i="1" u="none" strike="noStrike" cap="none">
                          <a:solidFill>
                            <a:schemeClr val="dk1"/>
                          </a:solidFill>
                          <a:latin typeface="Arial"/>
                          <a:ea typeface="Arial"/>
                          <a:cs typeface="Arial"/>
                          <a:sym typeface="Arial"/>
                        </a:rPr>
                        <a:t>umgekehrt</a:t>
                      </a:r>
                      <a:r>
                        <a:rPr lang="de-DE" sz="1400" b="0" i="0" u="none" strike="noStrike" cap="none">
                          <a:solidFill>
                            <a:schemeClr val="dk1"/>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rgbClr val="CCECFF"/>
                          </a:solidFill>
                          <a:latin typeface="Arial"/>
                          <a:ea typeface="Arial"/>
                          <a:cs typeface="Arial"/>
                          <a:sym typeface="Arial"/>
                        </a:rPr>
                        <a:t>Auflösung (</a:t>
                      </a:r>
                      <a:r>
                        <a:rPr lang="de-DE" sz="1400" b="0" i="1" u="none" strike="noStrike" cap="none">
                          <a:solidFill>
                            <a:srgbClr val="CCECFF"/>
                          </a:solidFill>
                          <a:latin typeface="Arial"/>
                          <a:ea typeface="Arial"/>
                          <a:cs typeface="Arial"/>
                          <a:sym typeface="Arial"/>
                        </a:rPr>
                        <a:t>hoch </a:t>
                      </a:r>
                      <a:r>
                        <a:rPr lang="de-DE" sz="1400" b="0" i="0" u="none" strike="noStrike" cap="none">
                          <a:solidFill>
                            <a:srgbClr val="CCECFF"/>
                          </a:solidFill>
                          <a:latin typeface="Arial"/>
                          <a:ea typeface="Arial"/>
                          <a:cs typeface="Arial"/>
                          <a:sym typeface="Arial"/>
                        </a:rPr>
                        <a:t>vs. </a:t>
                      </a:r>
                      <a:r>
                        <a:rPr lang="de-DE" sz="1400" b="0" i="1" u="none" strike="noStrike" cap="none">
                          <a:solidFill>
                            <a:srgbClr val="CCECFF"/>
                          </a:solidFill>
                          <a:latin typeface="Arial"/>
                          <a:ea typeface="Arial"/>
                          <a:cs typeface="Arial"/>
                          <a:sym typeface="Arial"/>
                        </a:rPr>
                        <a:t>niedrig</a:t>
                      </a:r>
                      <a:r>
                        <a:rPr lang="de-DE" sz="1400" b="0" i="0" u="none" strike="noStrike" cap="none">
                          <a:solidFill>
                            <a:srgbClr val="CCECFF"/>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rgbClr val="CCECFF"/>
                          </a:solidFill>
                          <a:latin typeface="Arial"/>
                          <a:ea typeface="Arial"/>
                          <a:cs typeface="Arial"/>
                          <a:sym typeface="Arial"/>
                        </a:rPr>
                        <a:t>Sichtfeld (</a:t>
                      </a:r>
                      <a:r>
                        <a:rPr lang="de-DE" sz="1400" b="0" i="1" u="none" strike="noStrike" cap="none">
                          <a:solidFill>
                            <a:srgbClr val="CCECFF"/>
                          </a:solidFill>
                          <a:latin typeface="Arial"/>
                          <a:ea typeface="Arial"/>
                          <a:cs typeface="Arial"/>
                          <a:sym typeface="Arial"/>
                        </a:rPr>
                        <a:t>breit </a:t>
                      </a:r>
                      <a:r>
                        <a:rPr lang="de-DE" sz="1400" b="0" i="0" u="none" strike="noStrike" cap="none">
                          <a:solidFill>
                            <a:srgbClr val="CCECFF"/>
                          </a:solidFill>
                          <a:latin typeface="Arial"/>
                          <a:ea typeface="Arial"/>
                          <a:cs typeface="Arial"/>
                          <a:sym typeface="Arial"/>
                        </a:rPr>
                        <a:t>vs. </a:t>
                      </a:r>
                      <a:r>
                        <a:rPr lang="de-DE" sz="1400" b="0" i="1" u="none" strike="noStrike" cap="none">
                          <a:solidFill>
                            <a:srgbClr val="CCECFF"/>
                          </a:solidFill>
                          <a:latin typeface="Arial"/>
                          <a:ea typeface="Arial"/>
                          <a:cs typeface="Arial"/>
                          <a:sym typeface="Arial"/>
                        </a:rPr>
                        <a:t>klein</a:t>
                      </a:r>
                      <a:r>
                        <a:rPr lang="de-DE" sz="1400" b="0" i="0" u="none" strike="noStrike" cap="none">
                          <a:solidFill>
                            <a:srgbClr val="CCECFF"/>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rgbClr val="CCECFF"/>
                          </a:solidFill>
                          <a:latin typeface="Arial"/>
                          <a:ea typeface="Arial"/>
                          <a:cs typeface="Arial"/>
                          <a:sym typeface="Arial"/>
                        </a:rPr>
                        <a:t>Brennfläche (im Verhältnis zur am Laser eingestellten Größe)</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extLst>
                  <a:ext uri="{0D108BD9-81ED-4DB2-BD59-A6C34878D82A}">
                    <a16:rowId xmlns:a16="http://schemas.microsoft.com/office/drawing/2014/main" val="10000"/>
                  </a:ext>
                </a:extLst>
              </a:tr>
              <a:tr h="1549600">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chemeClr val="dk1"/>
                          </a:solidFill>
                          <a:latin typeface="Arial"/>
                          <a:ea typeface="Arial"/>
                          <a:cs typeface="Arial"/>
                          <a:sym typeface="Arial"/>
                        </a:rPr>
                        <a:t>Plankonkav </a:t>
                      </a:r>
                      <a:r>
                        <a:rPr lang="de-DE" sz="1400" b="0" i="0" u="none" strike="noStrike" cap="none">
                          <a:solidFill>
                            <a:schemeClr val="dk1"/>
                          </a:solidFill>
                          <a:latin typeface="Arial"/>
                          <a:ea typeface="Arial"/>
                          <a:cs typeface="Arial"/>
                          <a:sym typeface="Arial"/>
                        </a:rPr>
                        <a:t>(stark minus)</a:t>
                      </a:r>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99FF99"/>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FFCCCC"/>
                          </a:solidFill>
                          <a:latin typeface="Arial"/>
                          <a:ea typeface="Arial"/>
                          <a:cs typeface="Arial"/>
                          <a:sym typeface="Arial"/>
                        </a:rPr>
                        <a:t>Aufrecht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dirty="0">
                          <a:solidFill>
                            <a:srgbClr val="FFCCCC"/>
                          </a:solidFill>
                          <a:latin typeface="Arial"/>
                          <a:ea typeface="Arial"/>
                          <a:cs typeface="Arial"/>
                          <a:sym typeface="Arial"/>
                        </a:rPr>
                        <a:t>Hoch</a:t>
                      </a:r>
                      <a:endParaRPr dirty="0"/>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FFCCCC"/>
                          </a:solidFill>
                          <a:latin typeface="Arial"/>
                          <a:ea typeface="Arial"/>
                          <a:cs typeface="Arial"/>
                          <a:sym typeface="Arial"/>
                        </a:rPr>
                        <a:t>Klein</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FFCCCC"/>
                          </a:solidFill>
                          <a:latin typeface="Arial"/>
                          <a:ea typeface="Arial"/>
                          <a:cs typeface="Arial"/>
                          <a:sym typeface="Arial"/>
                        </a:rPr>
                        <a:t>Wie eingestellt</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extLst>
                  <a:ext uri="{0D108BD9-81ED-4DB2-BD59-A6C34878D82A}">
                    <a16:rowId xmlns:a16="http://schemas.microsoft.com/office/drawing/2014/main" val="10001"/>
                  </a:ext>
                </a:extLst>
              </a:tr>
              <a:tr h="1547775">
                <a:tc>
                  <a:txBody>
                    <a:bodyPr/>
                    <a:lstStyle/>
                    <a:p>
                      <a:pPr marL="0" marR="0" lvl="0" indent="0" algn="ctr" rtl="0">
                        <a:lnSpc>
                          <a:spcPct val="85000"/>
                        </a:lnSpc>
                        <a:spcBef>
                          <a:spcPts val="0"/>
                        </a:spcBef>
                        <a:spcAft>
                          <a:spcPts val="0"/>
                        </a:spcAft>
                        <a:buClr>
                          <a:schemeClr val="dk1"/>
                        </a:buClr>
                        <a:buSzPts val="1400"/>
                        <a:buFont typeface="Arial"/>
                        <a:buNone/>
                      </a:pPr>
                      <a:r>
                        <a:rPr lang="de-DE" sz="1400" b="1" i="0" u="none" strike="noStrike" cap="none">
                          <a:solidFill>
                            <a:schemeClr val="dk1"/>
                          </a:solidFill>
                          <a:latin typeface="Arial"/>
                          <a:ea typeface="Arial"/>
                          <a:cs typeface="Arial"/>
                          <a:sym typeface="Arial"/>
                        </a:rPr>
                        <a:t>Hohe Plus-Stärke</a:t>
                      </a:r>
                      <a:endParaRPr/>
                    </a:p>
                    <a:p>
                      <a:pPr marL="0" marR="0" lvl="0" indent="0" algn="ctr" rtl="0">
                        <a:lnSpc>
                          <a:spcPct val="85000"/>
                        </a:lnSpc>
                        <a:spcBef>
                          <a:spcPts val="280"/>
                        </a:spcBef>
                        <a:spcAft>
                          <a:spcPts val="0"/>
                        </a:spcAft>
                        <a:buClr>
                          <a:schemeClr val="dk2"/>
                        </a:buClr>
                        <a:buSzPts val="980"/>
                        <a:buFont typeface="Noto Sans Symbols"/>
                        <a:buNone/>
                      </a:pPr>
                      <a:endParaRPr sz="1400" b="1" i="0" u="none" strike="noStrike" cap="none">
                        <a:solidFill>
                          <a:schemeClr val="dk1"/>
                        </a:solidFill>
                        <a:latin typeface="Arial"/>
                        <a:ea typeface="Arial"/>
                        <a:cs typeface="Arial"/>
                        <a:sym typeface="Arial"/>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99FF99"/>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FFCCCC"/>
                          </a:solidFill>
                          <a:latin typeface="Arial"/>
                          <a:ea typeface="Arial"/>
                          <a:cs typeface="Arial"/>
                          <a:sym typeface="Arial"/>
                        </a:rPr>
                        <a:t>Umgekehrt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dirty="0">
                          <a:solidFill>
                            <a:srgbClr val="FFCCCC"/>
                          </a:solidFill>
                          <a:latin typeface="Arial"/>
                          <a:ea typeface="Arial"/>
                          <a:cs typeface="Arial"/>
                          <a:sym typeface="Arial"/>
                        </a:rPr>
                        <a:t>niedrig</a:t>
                      </a:r>
                      <a:endParaRPr dirty="0"/>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FFCCCC"/>
                          </a:solidFill>
                          <a:latin typeface="Arial"/>
                          <a:ea typeface="Arial"/>
                          <a:cs typeface="Arial"/>
                          <a:sym typeface="Arial"/>
                        </a:rPr>
                        <a:t>Breit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FFCCCC"/>
                          </a:solidFill>
                          <a:latin typeface="Arial"/>
                          <a:ea typeface="Arial"/>
                          <a:cs typeface="Arial"/>
                          <a:sym typeface="Arial"/>
                        </a:rPr>
                        <a:t>1,5–2-fache Setgröße</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extLst>
                  <a:ext uri="{0D108BD9-81ED-4DB2-BD59-A6C34878D82A}">
                    <a16:rowId xmlns:a16="http://schemas.microsoft.com/office/drawing/2014/main" val="10002"/>
                  </a:ext>
                </a:extLst>
              </a:tr>
            </a:tbl>
          </a:graphicData>
        </a:graphic>
      </p:graphicFrame>
      <p:sp>
        <p:nvSpPr>
          <p:cNvPr id="665" name="Google Shape;665;p3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de-DE" sz="1000">
                <a:solidFill>
                  <a:schemeClr val="dk1"/>
                </a:solidFill>
                <a:latin typeface="Arial"/>
                <a:ea typeface="Arial"/>
                <a:cs typeface="Arial"/>
                <a:sym typeface="Arial"/>
              </a:rPr>
              <a:t>30</a:t>
            </a:fld>
            <a:endParaRPr sz="1000">
              <a:solidFill>
                <a:schemeClr val="dk1"/>
              </a:solidFill>
              <a:latin typeface="Arial"/>
              <a:ea typeface="Arial"/>
              <a:cs typeface="Arial"/>
              <a:sym typeface="Arial"/>
            </a:endParaRPr>
          </a:p>
        </p:txBody>
      </p:sp>
      <p:sp>
        <p:nvSpPr>
          <p:cNvPr id="666" name="Google Shape;666;p30"/>
          <p:cNvSpPr txBox="1"/>
          <p:nvPr/>
        </p:nvSpPr>
        <p:spPr>
          <a:xfrm>
            <a:off x="3048000" y="3858987"/>
            <a:ext cx="434734" cy="58477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200" b="1" i="1">
                <a:solidFill>
                  <a:schemeClr val="dk1"/>
                </a:solidFill>
                <a:latin typeface="Arial"/>
                <a:ea typeface="Arial"/>
                <a:cs typeface="Arial"/>
                <a:sym typeface="Arial"/>
              </a:rPr>
              <a:t>?</a:t>
            </a:r>
            <a:endParaRPr/>
          </a:p>
        </p:txBody>
      </p:sp>
      <p:sp>
        <p:nvSpPr>
          <p:cNvPr id="667" name="Google Shape;667;p30"/>
          <p:cNvSpPr txBox="1"/>
          <p:nvPr/>
        </p:nvSpPr>
        <p:spPr>
          <a:xfrm>
            <a:off x="3048000" y="5334000"/>
            <a:ext cx="434734" cy="58477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200" b="1" i="1">
                <a:solidFill>
                  <a:schemeClr val="dk1"/>
                </a:solidFill>
                <a:latin typeface="Arial"/>
                <a:ea typeface="Arial"/>
                <a:cs typeface="Arial"/>
                <a:sym typeface="Arial"/>
              </a:rPr>
              <a:t>?</a:t>
            </a:r>
            <a:endParaRPr/>
          </a:p>
        </p:txBody>
      </p:sp>
      <p:sp>
        <p:nvSpPr>
          <p:cNvPr id="668" name="Google Shape;668;p30"/>
          <p:cNvSpPr txBox="1"/>
          <p:nvPr/>
        </p:nvSpPr>
        <p:spPr>
          <a:xfrm>
            <a:off x="2018216" y="240268"/>
            <a:ext cx="5117106" cy="579646"/>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a:solidFill>
                  <a:srgbClr val="0000FF"/>
                </a:solidFill>
                <a:latin typeface="Arial"/>
                <a:ea typeface="Arial"/>
                <a:cs typeface="Arial"/>
                <a:sym typeface="Arial"/>
              </a:rPr>
              <a:t>Linsen </a:t>
            </a:r>
            <a:r>
              <a:rPr lang="de-DE" sz="2000" i="1">
                <a:solidFill>
                  <a:srgbClr val="0000FF"/>
                </a:solidFill>
                <a:latin typeface="Arial"/>
                <a:ea typeface="Arial"/>
                <a:cs typeface="Arial"/>
                <a:sym typeface="Arial"/>
              </a:rPr>
              <a:t>für die retinale </a:t>
            </a:r>
            <a:r>
              <a:rPr lang="de-DE" sz="2000" b="1">
                <a:solidFill>
                  <a:srgbClr val="0000FF"/>
                </a:solidFill>
                <a:latin typeface="Arial"/>
                <a:ea typeface="Arial"/>
                <a:cs typeface="Arial"/>
                <a:sym typeface="Arial"/>
              </a:rPr>
              <a:t>Laser</a:t>
            </a:r>
            <a:r>
              <a:rPr lang="de-DE" sz="2000" i="1">
                <a:solidFill>
                  <a:srgbClr val="0000FF"/>
                </a:solidFill>
                <a:latin typeface="Arial"/>
                <a:ea typeface="Arial"/>
                <a:cs typeface="Arial"/>
                <a:sym typeface="Arial"/>
              </a:rPr>
              <a:t>-Photokoagulation</a:t>
            </a:r>
            <a:endParaRPr/>
          </a:p>
        </p:txBody>
      </p:sp>
      <p:sp>
        <p:nvSpPr>
          <p:cNvPr id="669" name="Google Shape;669;p30"/>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F</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graphicFrame>
        <p:nvGraphicFramePr>
          <p:cNvPr id="674" name="Google Shape;674;p31"/>
          <p:cNvGraphicFramePr/>
          <p:nvPr/>
        </p:nvGraphicFramePr>
        <p:xfrm>
          <a:off x="530352" y="1828800"/>
          <a:ext cx="8156475" cy="4645150"/>
        </p:xfrm>
        <a:graphic>
          <a:graphicData uri="http://schemas.openxmlformats.org/drawingml/2006/table">
            <a:tbl>
              <a:tblPr>
                <a:noFill/>
                <a:tableStyleId>{FF976D63-C996-4806-90B6-6CD8D6BE7961}</a:tableStyleId>
              </a:tblPr>
              <a:tblGrid>
                <a:gridCol w="1848425">
                  <a:extLst>
                    <a:ext uri="{9D8B030D-6E8A-4147-A177-3AD203B41FA5}">
                      <a16:colId xmlns:a16="http://schemas.microsoft.com/office/drawing/2014/main" val="20000"/>
                    </a:ext>
                  </a:extLst>
                </a:gridCol>
                <a:gridCol w="1414150">
                  <a:extLst>
                    <a:ext uri="{9D8B030D-6E8A-4147-A177-3AD203B41FA5}">
                      <a16:colId xmlns:a16="http://schemas.microsoft.com/office/drawing/2014/main" val="20001"/>
                    </a:ext>
                  </a:extLst>
                </a:gridCol>
                <a:gridCol w="1631300">
                  <a:extLst>
                    <a:ext uri="{9D8B030D-6E8A-4147-A177-3AD203B41FA5}">
                      <a16:colId xmlns:a16="http://schemas.microsoft.com/office/drawing/2014/main" val="20002"/>
                    </a:ext>
                  </a:extLst>
                </a:gridCol>
                <a:gridCol w="1631300">
                  <a:extLst>
                    <a:ext uri="{9D8B030D-6E8A-4147-A177-3AD203B41FA5}">
                      <a16:colId xmlns:a16="http://schemas.microsoft.com/office/drawing/2014/main" val="20003"/>
                    </a:ext>
                  </a:extLst>
                </a:gridCol>
                <a:gridCol w="1631300">
                  <a:extLst>
                    <a:ext uri="{9D8B030D-6E8A-4147-A177-3AD203B41FA5}">
                      <a16:colId xmlns:a16="http://schemas.microsoft.com/office/drawing/2014/main" val="20004"/>
                    </a:ext>
                  </a:extLst>
                </a:gridCol>
              </a:tblGrid>
              <a:tr h="1547775">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dirty="0">
                          <a:solidFill>
                            <a:schemeClr val="dk1"/>
                          </a:solidFill>
                          <a:latin typeface="Arial"/>
                          <a:ea typeface="Arial"/>
                          <a:cs typeface="Arial"/>
                          <a:sym typeface="Arial"/>
                        </a:rPr>
                        <a:t>Zwei grundlegende Arten von Objektiven</a:t>
                      </a:r>
                      <a:endParaRPr dirty="0"/>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C1"/>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chemeClr val="dk1"/>
                          </a:solidFill>
                          <a:latin typeface="Arial"/>
                          <a:ea typeface="Arial"/>
                          <a:cs typeface="Arial"/>
                          <a:sym typeface="Arial"/>
                        </a:rPr>
                        <a:t>Bildausrichtung (</a:t>
                      </a:r>
                      <a:r>
                        <a:rPr lang="de-DE" sz="1400" b="0" i="1" u="none" strike="noStrike" cap="none">
                          <a:solidFill>
                            <a:schemeClr val="dk1"/>
                          </a:solidFill>
                          <a:latin typeface="Arial"/>
                          <a:ea typeface="Arial"/>
                          <a:cs typeface="Arial"/>
                          <a:sym typeface="Arial"/>
                        </a:rPr>
                        <a:t>aufrecht </a:t>
                      </a:r>
                      <a:r>
                        <a:rPr lang="de-DE" sz="1400" b="0" i="0" u="none" strike="noStrike" cap="none">
                          <a:solidFill>
                            <a:schemeClr val="dk1"/>
                          </a:solidFill>
                          <a:latin typeface="Arial"/>
                          <a:ea typeface="Arial"/>
                          <a:cs typeface="Arial"/>
                          <a:sym typeface="Arial"/>
                        </a:rPr>
                        <a:t>vs. </a:t>
                      </a:r>
                      <a:r>
                        <a:rPr lang="de-DE" sz="1400" b="0" i="1" u="none" strike="noStrike" cap="none">
                          <a:solidFill>
                            <a:schemeClr val="dk1"/>
                          </a:solidFill>
                          <a:latin typeface="Arial"/>
                          <a:ea typeface="Arial"/>
                          <a:cs typeface="Arial"/>
                          <a:sym typeface="Arial"/>
                        </a:rPr>
                        <a:t>umgekehrt</a:t>
                      </a:r>
                      <a:r>
                        <a:rPr lang="de-DE" sz="1400" b="0" i="0" u="none" strike="noStrike" cap="none">
                          <a:solidFill>
                            <a:schemeClr val="dk1"/>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rgbClr val="CCECFF"/>
                          </a:solidFill>
                          <a:latin typeface="Arial"/>
                          <a:ea typeface="Arial"/>
                          <a:cs typeface="Arial"/>
                          <a:sym typeface="Arial"/>
                        </a:rPr>
                        <a:t>Auflösung (</a:t>
                      </a:r>
                      <a:r>
                        <a:rPr lang="de-DE" sz="1400" b="0" i="1" u="none" strike="noStrike" cap="none">
                          <a:solidFill>
                            <a:srgbClr val="CCECFF"/>
                          </a:solidFill>
                          <a:latin typeface="Arial"/>
                          <a:ea typeface="Arial"/>
                          <a:cs typeface="Arial"/>
                          <a:sym typeface="Arial"/>
                        </a:rPr>
                        <a:t>hoch </a:t>
                      </a:r>
                      <a:r>
                        <a:rPr lang="de-DE" sz="1400" b="0" i="0" u="none" strike="noStrike" cap="none">
                          <a:solidFill>
                            <a:srgbClr val="CCECFF"/>
                          </a:solidFill>
                          <a:latin typeface="Arial"/>
                          <a:ea typeface="Arial"/>
                          <a:cs typeface="Arial"/>
                          <a:sym typeface="Arial"/>
                        </a:rPr>
                        <a:t>vs. </a:t>
                      </a:r>
                      <a:r>
                        <a:rPr lang="de-DE" sz="1400" b="0" i="1" u="none" strike="noStrike" cap="none">
                          <a:solidFill>
                            <a:srgbClr val="CCECFF"/>
                          </a:solidFill>
                          <a:latin typeface="Arial"/>
                          <a:ea typeface="Arial"/>
                          <a:cs typeface="Arial"/>
                          <a:sym typeface="Arial"/>
                        </a:rPr>
                        <a:t>niedrig</a:t>
                      </a:r>
                      <a:r>
                        <a:rPr lang="de-DE" sz="1400" b="0" i="0" u="none" strike="noStrike" cap="none">
                          <a:solidFill>
                            <a:srgbClr val="CCECFF"/>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rgbClr val="CCECFF"/>
                          </a:solidFill>
                          <a:latin typeface="Arial"/>
                          <a:ea typeface="Arial"/>
                          <a:cs typeface="Arial"/>
                          <a:sym typeface="Arial"/>
                        </a:rPr>
                        <a:t>Sichtfeld (</a:t>
                      </a:r>
                      <a:r>
                        <a:rPr lang="de-DE" sz="1400" b="0" i="1" u="none" strike="noStrike" cap="none">
                          <a:solidFill>
                            <a:srgbClr val="CCECFF"/>
                          </a:solidFill>
                          <a:latin typeface="Arial"/>
                          <a:ea typeface="Arial"/>
                          <a:cs typeface="Arial"/>
                          <a:sym typeface="Arial"/>
                        </a:rPr>
                        <a:t>breit </a:t>
                      </a:r>
                      <a:r>
                        <a:rPr lang="de-DE" sz="1400" b="0" i="0" u="none" strike="noStrike" cap="none">
                          <a:solidFill>
                            <a:srgbClr val="CCECFF"/>
                          </a:solidFill>
                          <a:latin typeface="Arial"/>
                          <a:ea typeface="Arial"/>
                          <a:cs typeface="Arial"/>
                          <a:sym typeface="Arial"/>
                        </a:rPr>
                        <a:t>vs. </a:t>
                      </a:r>
                      <a:r>
                        <a:rPr lang="de-DE" sz="1400" b="0" i="1" u="none" strike="noStrike" cap="none">
                          <a:solidFill>
                            <a:srgbClr val="CCECFF"/>
                          </a:solidFill>
                          <a:latin typeface="Arial"/>
                          <a:ea typeface="Arial"/>
                          <a:cs typeface="Arial"/>
                          <a:sym typeface="Arial"/>
                        </a:rPr>
                        <a:t>klein</a:t>
                      </a:r>
                      <a:r>
                        <a:rPr lang="de-DE" sz="1400" b="0" i="0" u="none" strike="noStrike" cap="none">
                          <a:solidFill>
                            <a:srgbClr val="CCECFF"/>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rgbClr val="CCECFF"/>
                          </a:solidFill>
                          <a:latin typeface="Arial"/>
                          <a:ea typeface="Arial"/>
                          <a:cs typeface="Arial"/>
                          <a:sym typeface="Arial"/>
                        </a:rPr>
                        <a:t>Brennfläche (im Verhältnis zur am Laser eingestellten Größe)</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extLst>
                  <a:ext uri="{0D108BD9-81ED-4DB2-BD59-A6C34878D82A}">
                    <a16:rowId xmlns:a16="http://schemas.microsoft.com/office/drawing/2014/main" val="10000"/>
                  </a:ext>
                </a:extLst>
              </a:tr>
              <a:tr h="1549600">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chemeClr val="dk1"/>
                          </a:solidFill>
                          <a:latin typeface="Arial"/>
                          <a:ea typeface="Arial"/>
                          <a:cs typeface="Arial"/>
                          <a:sym typeface="Arial"/>
                        </a:rPr>
                        <a:t>Plankonkav </a:t>
                      </a:r>
                      <a:r>
                        <a:rPr lang="de-DE" sz="1400" b="0" i="0" u="none" strike="noStrike" cap="none">
                          <a:solidFill>
                            <a:schemeClr val="dk1"/>
                          </a:solidFill>
                          <a:latin typeface="Arial"/>
                          <a:ea typeface="Arial"/>
                          <a:cs typeface="Arial"/>
                          <a:sym typeface="Arial"/>
                        </a:rPr>
                        <a:t>(stark minus)</a:t>
                      </a:r>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99FF99"/>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0000FF"/>
                          </a:solidFill>
                          <a:latin typeface="Arial"/>
                          <a:ea typeface="Arial"/>
                          <a:cs typeface="Arial"/>
                          <a:sym typeface="Arial"/>
                        </a:rPr>
                        <a:t>Aufrecht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dirty="0">
                          <a:solidFill>
                            <a:srgbClr val="FFCCCC"/>
                          </a:solidFill>
                          <a:latin typeface="Arial"/>
                          <a:ea typeface="Arial"/>
                          <a:cs typeface="Arial"/>
                          <a:sym typeface="Arial"/>
                        </a:rPr>
                        <a:t>Hoch</a:t>
                      </a:r>
                      <a:endParaRPr dirty="0"/>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FFCCCC"/>
                          </a:solidFill>
                          <a:latin typeface="Arial"/>
                          <a:ea typeface="Arial"/>
                          <a:cs typeface="Arial"/>
                          <a:sym typeface="Arial"/>
                        </a:rPr>
                        <a:t>Klein</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FFCCCC"/>
                          </a:solidFill>
                          <a:latin typeface="Arial"/>
                          <a:ea typeface="Arial"/>
                          <a:cs typeface="Arial"/>
                          <a:sym typeface="Arial"/>
                        </a:rPr>
                        <a:t>Wie eingestellt</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extLst>
                  <a:ext uri="{0D108BD9-81ED-4DB2-BD59-A6C34878D82A}">
                    <a16:rowId xmlns:a16="http://schemas.microsoft.com/office/drawing/2014/main" val="10001"/>
                  </a:ext>
                </a:extLst>
              </a:tr>
              <a:tr h="1547775">
                <a:tc>
                  <a:txBody>
                    <a:bodyPr/>
                    <a:lstStyle/>
                    <a:p>
                      <a:pPr marL="0" marR="0" lvl="0" indent="0" algn="ctr" rtl="0">
                        <a:lnSpc>
                          <a:spcPct val="85000"/>
                        </a:lnSpc>
                        <a:spcBef>
                          <a:spcPts val="0"/>
                        </a:spcBef>
                        <a:spcAft>
                          <a:spcPts val="0"/>
                        </a:spcAft>
                        <a:buClr>
                          <a:schemeClr val="dk1"/>
                        </a:buClr>
                        <a:buSzPts val="1400"/>
                        <a:buFont typeface="Arial"/>
                        <a:buNone/>
                      </a:pPr>
                      <a:r>
                        <a:rPr lang="de-DE" sz="1400" b="1" i="0" u="none" strike="noStrike" cap="none">
                          <a:solidFill>
                            <a:schemeClr val="dk1"/>
                          </a:solidFill>
                          <a:latin typeface="Arial"/>
                          <a:ea typeface="Arial"/>
                          <a:cs typeface="Arial"/>
                          <a:sym typeface="Arial"/>
                        </a:rPr>
                        <a:t>Hohe Plus-Stärke</a:t>
                      </a:r>
                      <a:endParaRPr/>
                    </a:p>
                    <a:p>
                      <a:pPr marL="0" marR="0" lvl="0" indent="0" algn="ctr" rtl="0">
                        <a:lnSpc>
                          <a:spcPct val="85000"/>
                        </a:lnSpc>
                        <a:spcBef>
                          <a:spcPts val="280"/>
                        </a:spcBef>
                        <a:spcAft>
                          <a:spcPts val="0"/>
                        </a:spcAft>
                        <a:buClr>
                          <a:schemeClr val="dk2"/>
                        </a:buClr>
                        <a:buSzPts val="980"/>
                        <a:buFont typeface="Noto Sans Symbols"/>
                        <a:buNone/>
                      </a:pPr>
                      <a:endParaRPr sz="1400" b="1" i="0" u="none" strike="noStrike" cap="none">
                        <a:solidFill>
                          <a:schemeClr val="dk1"/>
                        </a:solidFill>
                        <a:latin typeface="Arial"/>
                        <a:ea typeface="Arial"/>
                        <a:cs typeface="Arial"/>
                        <a:sym typeface="Arial"/>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99FF99"/>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0000FF"/>
                          </a:solidFill>
                          <a:latin typeface="Arial"/>
                          <a:ea typeface="Arial"/>
                          <a:cs typeface="Arial"/>
                          <a:sym typeface="Arial"/>
                        </a:rPr>
                        <a:t>Umgekehrt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dirty="0">
                          <a:solidFill>
                            <a:srgbClr val="FFCCCC"/>
                          </a:solidFill>
                          <a:latin typeface="Arial"/>
                          <a:ea typeface="Arial"/>
                          <a:cs typeface="Arial"/>
                          <a:sym typeface="Arial"/>
                        </a:rPr>
                        <a:t>niedrig</a:t>
                      </a:r>
                      <a:endParaRPr dirty="0"/>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FFCCCC"/>
                          </a:solidFill>
                          <a:latin typeface="Arial"/>
                          <a:ea typeface="Arial"/>
                          <a:cs typeface="Arial"/>
                          <a:sym typeface="Arial"/>
                        </a:rPr>
                        <a:t>Breit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FFCCCC"/>
                          </a:solidFill>
                          <a:latin typeface="Arial"/>
                          <a:ea typeface="Arial"/>
                          <a:cs typeface="Arial"/>
                          <a:sym typeface="Arial"/>
                        </a:rPr>
                        <a:t>1,5–2-fache Setgröße</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extLst>
                  <a:ext uri="{0D108BD9-81ED-4DB2-BD59-A6C34878D82A}">
                    <a16:rowId xmlns:a16="http://schemas.microsoft.com/office/drawing/2014/main" val="10002"/>
                  </a:ext>
                </a:extLst>
              </a:tr>
            </a:tbl>
          </a:graphicData>
        </a:graphic>
      </p:graphicFrame>
      <p:sp>
        <p:nvSpPr>
          <p:cNvPr id="675" name="Google Shape;675;p3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de-DE" sz="1000">
                <a:solidFill>
                  <a:schemeClr val="dk1"/>
                </a:solidFill>
                <a:latin typeface="Arial"/>
                <a:ea typeface="Arial"/>
                <a:cs typeface="Arial"/>
                <a:sym typeface="Arial"/>
              </a:rPr>
              <a:t>31</a:t>
            </a:fld>
            <a:endParaRPr sz="1000">
              <a:solidFill>
                <a:schemeClr val="dk1"/>
              </a:solidFill>
              <a:latin typeface="Arial"/>
              <a:ea typeface="Arial"/>
              <a:cs typeface="Arial"/>
              <a:sym typeface="Arial"/>
            </a:endParaRPr>
          </a:p>
        </p:txBody>
      </p:sp>
      <p:sp>
        <p:nvSpPr>
          <p:cNvPr id="676" name="Google Shape;676;p31"/>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A</a:t>
            </a:r>
            <a:endParaRPr/>
          </a:p>
        </p:txBody>
      </p:sp>
      <p:sp>
        <p:nvSpPr>
          <p:cNvPr id="677" name="Google Shape;677;p31"/>
          <p:cNvSpPr txBox="1"/>
          <p:nvPr/>
        </p:nvSpPr>
        <p:spPr>
          <a:xfrm>
            <a:off x="2018216" y="240268"/>
            <a:ext cx="5117106" cy="579646"/>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a:solidFill>
                  <a:srgbClr val="0000FF"/>
                </a:solidFill>
                <a:latin typeface="Arial"/>
                <a:ea typeface="Arial"/>
                <a:cs typeface="Arial"/>
                <a:sym typeface="Arial"/>
              </a:rPr>
              <a:t>Linsen </a:t>
            </a:r>
            <a:r>
              <a:rPr lang="de-DE" sz="2000" i="1">
                <a:solidFill>
                  <a:srgbClr val="0000FF"/>
                </a:solidFill>
                <a:latin typeface="Arial"/>
                <a:ea typeface="Arial"/>
                <a:cs typeface="Arial"/>
                <a:sym typeface="Arial"/>
              </a:rPr>
              <a:t>für die retinale </a:t>
            </a:r>
            <a:r>
              <a:rPr lang="de-DE" sz="2000" b="1">
                <a:solidFill>
                  <a:srgbClr val="0000FF"/>
                </a:solidFill>
                <a:latin typeface="Arial"/>
                <a:ea typeface="Arial"/>
                <a:cs typeface="Arial"/>
                <a:sym typeface="Arial"/>
              </a:rPr>
              <a:t>Laser</a:t>
            </a:r>
            <a:r>
              <a:rPr lang="de-DE" sz="2000" i="1">
                <a:solidFill>
                  <a:srgbClr val="0000FF"/>
                </a:solidFill>
                <a:latin typeface="Arial"/>
                <a:ea typeface="Arial"/>
                <a:cs typeface="Arial"/>
                <a:sym typeface="Arial"/>
              </a:rPr>
              <a:t>-Photokoagulation</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graphicFrame>
        <p:nvGraphicFramePr>
          <p:cNvPr id="682" name="Google Shape;682;p32"/>
          <p:cNvGraphicFramePr/>
          <p:nvPr/>
        </p:nvGraphicFramePr>
        <p:xfrm>
          <a:off x="530352" y="1828800"/>
          <a:ext cx="8156475" cy="4645150"/>
        </p:xfrm>
        <a:graphic>
          <a:graphicData uri="http://schemas.openxmlformats.org/drawingml/2006/table">
            <a:tbl>
              <a:tblPr>
                <a:noFill/>
                <a:tableStyleId>{FF976D63-C996-4806-90B6-6CD8D6BE7961}</a:tableStyleId>
              </a:tblPr>
              <a:tblGrid>
                <a:gridCol w="1848425">
                  <a:extLst>
                    <a:ext uri="{9D8B030D-6E8A-4147-A177-3AD203B41FA5}">
                      <a16:colId xmlns:a16="http://schemas.microsoft.com/office/drawing/2014/main" val="20000"/>
                    </a:ext>
                  </a:extLst>
                </a:gridCol>
                <a:gridCol w="1414150">
                  <a:extLst>
                    <a:ext uri="{9D8B030D-6E8A-4147-A177-3AD203B41FA5}">
                      <a16:colId xmlns:a16="http://schemas.microsoft.com/office/drawing/2014/main" val="20001"/>
                    </a:ext>
                  </a:extLst>
                </a:gridCol>
                <a:gridCol w="1631300">
                  <a:extLst>
                    <a:ext uri="{9D8B030D-6E8A-4147-A177-3AD203B41FA5}">
                      <a16:colId xmlns:a16="http://schemas.microsoft.com/office/drawing/2014/main" val="20002"/>
                    </a:ext>
                  </a:extLst>
                </a:gridCol>
                <a:gridCol w="1631300">
                  <a:extLst>
                    <a:ext uri="{9D8B030D-6E8A-4147-A177-3AD203B41FA5}">
                      <a16:colId xmlns:a16="http://schemas.microsoft.com/office/drawing/2014/main" val="20003"/>
                    </a:ext>
                  </a:extLst>
                </a:gridCol>
                <a:gridCol w="1631300">
                  <a:extLst>
                    <a:ext uri="{9D8B030D-6E8A-4147-A177-3AD203B41FA5}">
                      <a16:colId xmlns:a16="http://schemas.microsoft.com/office/drawing/2014/main" val="20004"/>
                    </a:ext>
                  </a:extLst>
                </a:gridCol>
              </a:tblGrid>
              <a:tr h="1547775">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dirty="0">
                          <a:solidFill>
                            <a:schemeClr val="dk1"/>
                          </a:solidFill>
                          <a:latin typeface="Arial"/>
                          <a:ea typeface="Arial"/>
                          <a:cs typeface="Arial"/>
                          <a:sym typeface="Arial"/>
                        </a:rPr>
                        <a:t>Zwei grundlegende Arten von Objektiven</a:t>
                      </a:r>
                      <a:endParaRPr dirty="0"/>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C1"/>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chemeClr val="dk1"/>
                          </a:solidFill>
                          <a:latin typeface="Arial"/>
                          <a:ea typeface="Arial"/>
                          <a:cs typeface="Arial"/>
                          <a:sym typeface="Arial"/>
                        </a:rPr>
                        <a:t>Bildausrichtung (</a:t>
                      </a:r>
                      <a:r>
                        <a:rPr lang="de-DE" sz="1400" b="0" i="1" u="none" strike="noStrike" cap="none">
                          <a:solidFill>
                            <a:schemeClr val="dk1"/>
                          </a:solidFill>
                          <a:latin typeface="Arial"/>
                          <a:ea typeface="Arial"/>
                          <a:cs typeface="Arial"/>
                          <a:sym typeface="Arial"/>
                        </a:rPr>
                        <a:t>aufrecht </a:t>
                      </a:r>
                      <a:r>
                        <a:rPr lang="de-DE" sz="1400" b="0" i="0" u="none" strike="noStrike" cap="none">
                          <a:solidFill>
                            <a:schemeClr val="dk1"/>
                          </a:solidFill>
                          <a:latin typeface="Arial"/>
                          <a:ea typeface="Arial"/>
                          <a:cs typeface="Arial"/>
                          <a:sym typeface="Arial"/>
                        </a:rPr>
                        <a:t>vs. </a:t>
                      </a:r>
                      <a:r>
                        <a:rPr lang="de-DE" sz="1400" b="0" i="1" u="none" strike="noStrike" cap="none">
                          <a:solidFill>
                            <a:schemeClr val="dk1"/>
                          </a:solidFill>
                          <a:latin typeface="Arial"/>
                          <a:ea typeface="Arial"/>
                          <a:cs typeface="Arial"/>
                          <a:sym typeface="Arial"/>
                        </a:rPr>
                        <a:t>umgekehrt</a:t>
                      </a:r>
                      <a:r>
                        <a:rPr lang="de-DE" sz="1400" b="0" i="0" u="none" strike="noStrike" cap="none">
                          <a:solidFill>
                            <a:schemeClr val="dk1"/>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chemeClr val="dk1"/>
                          </a:solidFill>
                          <a:latin typeface="Arial"/>
                          <a:ea typeface="Arial"/>
                          <a:cs typeface="Arial"/>
                          <a:sym typeface="Arial"/>
                        </a:rPr>
                        <a:t>Auflösung (</a:t>
                      </a:r>
                      <a:r>
                        <a:rPr lang="de-DE" sz="1400" b="0" i="1" u="none" strike="noStrike" cap="none">
                          <a:solidFill>
                            <a:schemeClr val="dk1"/>
                          </a:solidFill>
                          <a:latin typeface="Arial"/>
                          <a:ea typeface="Arial"/>
                          <a:cs typeface="Arial"/>
                          <a:sym typeface="Arial"/>
                        </a:rPr>
                        <a:t>hoch </a:t>
                      </a:r>
                      <a:r>
                        <a:rPr lang="de-DE" sz="1400" b="0" i="0" u="none" strike="noStrike" cap="none">
                          <a:solidFill>
                            <a:schemeClr val="dk1"/>
                          </a:solidFill>
                          <a:latin typeface="Arial"/>
                          <a:ea typeface="Arial"/>
                          <a:cs typeface="Arial"/>
                          <a:sym typeface="Arial"/>
                        </a:rPr>
                        <a:t>vs. </a:t>
                      </a:r>
                      <a:r>
                        <a:rPr lang="de-DE" sz="1400" b="0" i="1" u="none" strike="noStrike" cap="none">
                          <a:solidFill>
                            <a:schemeClr val="dk1"/>
                          </a:solidFill>
                          <a:latin typeface="Arial"/>
                          <a:ea typeface="Arial"/>
                          <a:cs typeface="Arial"/>
                          <a:sym typeface="Arial"/>
                        </a:rPr>
                        <a:t>niedrig</a:t>
                      </a:r>
                      <a:r>
                        <a:rPr lang="de-DE" sz="1400" b="0" i="0" u="none" strike="noStrike" cap="none">
                          <a:solidFill>
                            <a:schemeClr val="dk1"/>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rgbClr val="CCECFF"/>
                          </a:solidFill>
                          <a:latin typeface="Arial"/>
                          <a:ea typeface="Arial"/>
                          <a:cs typeface="Arial"/>
                          <a:sym typeface="Arial"/>
                        </a:rPr>
                        <a:t>Sichtfeld (</a:t>
                      </a:r>
                      <a:r>
                        <a:rPr lang="de-DE" sz="1400" b="0" i="1" u="none" strike="noStrike" cap="none">
                          <a:solidFill>
                            <a:srgbClr val="CCECFF"/>
                          </a:solidFill>
                          <a:latin typeface="Arial"/>
                          <a:ea typeface="Arial"/>
                          <a:cs typeface="Arial"/>
                          <a:sym typeface="Arial"/>
                        </a:rPr>
                        <a:t>breit </a:t>
                      </a:r>
                      <a:r>
                        <a:rPr lang="de-DE" sz="1400" b="0" i="0" u="none" strike="noStrike" cap="none">
                          <a:solidFill>
                            <a:srgbClr val="CCECFF"/>
                          </a:solidFill>
                          <a:latin typeface="Arial"/>
                          <a:ea typeface="Arial"/>
                          <a:cs typeface="Arial"/>
                          <a:sym typeface="Arial"/>
                        </a:rPr>
                        <a:t>vs. </a:t>
                      </a:r>
                      <a:r>
                        <a:rPr lang="de-DE" sz="1400" b="0" i="1" u="none" strike="noStrike" cap="none">
                          <a:solidFill>
                            <a:srgbClr val="CCECFF"/>
                          </a:solidFill>
                          <a:latin typeface="Arial"/>
                          <a:ea typeface="Arial"/>
                          <a:cs typeface="Arial"/>
                          <a:sym typeface="Arial"/>
                        </a:rPr>
                        <a:t>klein</a:t>
                      </a:r>
                      <a:r>
                        <a:rPr lang="de-DE" sz="1400" b="0" i="0" u="none" strike="noStrike" cap="none">
                          <a:solidFill>
                            <a:srgbClr val="CCECFF"/>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rgbClr val="CCECFF"/>
                          </a:solidFill>
                          <a:latin typeface="Arial"/>
                          <a:ea typeface="Arial"/>
                          <a:cs typeface="Arial"/>
                          <a:sym typeface="Arial"/>
                        </a:rPr>
                        <a:t>Brennfläche (im Verhältnis zur am Laser eingestellten Größe)</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extLst>
                  <a:ext uri="{0D108BD9-81ED-4DB2-BD59-A6C34878D82A}">
                    <a16:rowId xmlns:a16="http://schemas.microsoft.com/office/drawing/2014/main" val="10000"/>
                  </a:ext>
                </a:extLst>
              </a:tr>
              <a:tr h="1549600">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chemeClr val="dk1"/>
                          </a:solidFill>
                          <a:latin typeface="Arial"/>
                          <a:ea typeface="Arial"/>
                          <a:cs typeface="Arial"/>
                          <a:sym typeface="Arial"/>
                        </a:rPr>
                        <a:t>Plankonkav </a:t>
                      </a:r>
                      <a:r>
                        <a:rPr lang="de-DE" sz="1400" b="0" i="0" u="none" strike="noStrike" cap="none">
                          <a:solidFill>
                            <a:schemeClr val="dk1"/>
                          </a:solidFill>
                          <a:latin typeface="Arial"/>
                          <a:ea typeface="Arial"/>
                          <a:cs typeface="Arial"/>
                          <a:sym typeface="Arial"/>
                        </a:rPr>
                        <a:t>(stark minus)</a:t>
                      </a:r>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99FF99"/>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0000FF"/>
                          </a:solidFill>
                          <a:latin typeface="Arial"/>
                          <a:ea typeface="Arial"/>
                          <a:cs typeface="Arial"/>
                          <a:sym typeface="Arial"/>
                        </a:rPr>
                        <a:t>Aufrecht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dirty="0">
                          <a:solidFill>
                            <a:srgbClr val="FFCCCC"/>
                          </a:solidFill>
                          <a:latin typeface="Arial"/>
                          <a:ea typeface="Arial"/>
                          <a:cs typeface="Arial"/>
                          <a:sym typeface="Arial"/>
                        </a:rPr>
                        <a:t>Hoch</a:t>
                      </a:r>
                      <a:endParaRPr dirty="0"/>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FFCCCC"/>
                          </a:solidFill>
                          <a:latin typeface="Arial"/>
                          <a:ea typeface="Arial"/>
                          <a:cs typeface="Arial"/>
                          <a:sym typeface="Arial"/>
                        </a:rPr>
                        <a:t>Klein</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FFCCCC"/>
                          </a:solidFill>
                          <a:latin typeface="Arial"/>
                          <a:ea typeface="Arial"/>
                          <a:cs typeface="Arial"/>
                          <a:sym typeface="Arial"/>
                        </a:rPr>
                        <a:t>Wie eingestellt</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extLst>
                  <a:ext uri="{0D108BD9-81ED-4DB2-BD59-A6C34878D82A}">
                    <a16:rowId xmlns:a16="http://schemas.microsoft.com/office/drawing/2014/main" val="10001"/>
                  </a:ext>
                </a:extLst>
              </a:tr>
              <a:tr h="1547775">
                <a:tc>
                  <a:txBody>
                    <a:bodyPr/>
                    <a:lstStyle/>
                    <a:p>
                      <a:pPr marL="0" marR="0" lvl="0" indent="0" algn="ctr" rtl="0">
                        <a:lnSpc>
                          <a:spcPct val="85000"/>
                        </a:lnSpc>
                        <a:spcBef>
                          <a:spcPts val="0"/>
                        </a:spcBef>
                        <a:spcAft>
                          <a:spcPts val="0"/>
                        </a:spcAft>
                        <a:buClr>
                          <a:schemeClr val="dk1"/>
                        </a:buClr>
                        <a:buSzPts val="1400"/>
                        <a:buFont typeface="Arial"/>
                        <a:buNone/>
                      </a:pPr>
                      <a:r>
                        <a:rPr lang="de-DE" sz="1400" b="1" i="0" u="none" strike="noStrike" cap="none">
                          <a:solidFill>
                            <a:schemeClr val="dk1"/>
                          </a:solidFill>
                          <a:latin typeface="Arial"/>
                          <a:ea typeface="Arial"/>
                          <a:cs typeface="Arial"/>
                          <a:sym typeface="Arial"/>
                        </a:rPr>
                        <a:t>Hohe Plus-Stärke</a:t>
                      </a:r>
                      <a:endParaRPr/>
                    </a:p>
                    <a:p>
                      <a:pPr marL="0" marR="0" lvl="0" indent="0" algn="ctr" rtl="0">
                        <a:lnSpc>
                          <a:spcPct val="85000"/>
                        </a:lnSpc>
                        <a:spcBef>
                          <a:spcPts val="280"/>
                        </a:spcBef>
                        <a:spcAft>
                          <a:spcPts val="0"/>
                        </a:spcAft>
                        <a:buClr>
                          <a:schemeClr val="dk2"/>
                        </a:buClr>
                        <a:buSzPts val="980"/>
                        <a:buFont typeface="Noto Sans Symbols"/>
                        <a:buNone/>
                      </a:pPr>
                      <a:endParaRPr sz="1400" b="1" i="0" u="none" strike="noStrike" cap="none">
                        <a:solidFill>
                          <a:schemeClr val="dk1"/>
                        </a:solidFill>
                        <a:latin typeface="Arial"/>
                        <a:ea typeface="Arial"/>
                        <a:cs typeface="Arial"/>
                        <a:sym typeface="Arial"/>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99FF99"/>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0000FF"/>
                          </a:solidFill>
                          <a:latin typeface="Arial"/>
                          <a:ea typeface="Arial"/>
                          <a:cs typeface="Arial"/>
                          <a:sym typeface="Arial"/>
                        </a:rPr>
                        <a:t>Umgekehrt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dirty="0">
                          <a:solidFill>
                            <a:srgbClr val="FFCCCC"/>
                          </a:solidFill>
                          <a:latin typeface="Arial"/>
                          <a:ea typeface="Arial"/>
                          <a:cs typeface="Arial"/>
                          <a:sym typeface="Arial"/>
                        </a:rPr>
                        <a:t>niedrig</a:t>
                      </a:r>
                      <a:endParaRPr dirty="0"/>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FFCCCC"/>
                          </a:solidFill>
                          <a:latin typeface="Arial"/>
                          <a:ea typeface="Arial"/>
                          <a:cs typeface="Arial"/>
                          <a:sym typeface="Arial"/>
                        </a:rPr>
                        <a:t>Breit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FFCCCC"/>
                          </a:solidFill>
                          <a:latin typeface="Arial"/>
                          <a:ea typeface="Arial"/>
                          <a:cs typeface="Arial"/>
                          <a:sym typeface="Arial"/>
                        </a:rPr>
                        <a:t>1,5–2-fache Setgröße</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extLst>
                  <a:ext uri="{0D108BD9-81ED-4DB2-BD59-A6C34878D82A}">
                    <a16:rowId xmlns:a16="http://schemas.microsoft.com/office/drawing/2014/main" val="10002"/>
                  </a:ext>
                </a:extLst>
              </a:tr>
            </a:tbl>
          </a:graphicData>
        </a:graphic>
      </p:graphicFrame>
      <p:sp>
        <p:nvSpPr>
          <p:cNvPr id="683" name="Google Shape;683;p3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de-DE" sz="1000">
                <a:solidFill>
                  <a:schemeClr val="dk1"/>
                </a:solidFill>
                <a:latin typeface="Arial"/>
                <a:ea typeface="Arial"/>
                <a:cs typeface="Arial"/>
                <a:sym typeface="Arial"/>
              </a:rPr>
              <a:t>32</a:t>
            </a:fld>
            <a:endParaRPr sz="1000">
              <a:solidFill>
                <a:schemeClr val="dk1"/>
              </a:solidFill>
              <a:latin typeface="Arial"/>
              <a:ea typeface="Arial"/>
              <a:cs typeface="Arial"/>
              <a:sym typeface="Arial"/>
            </a:endParaRPr>
          </a:p>
        </p:txBody>
      </p:sp>
      <p:sp>
        <p:nvSpPr>
          <p:cNvPr id="684" name="Google Shape;684;p32"/>
          <p:cNvSpPr txBox="1"/>
          <p:nvPr/>
        </p:nvSpPr>
        <p:spPr>
          <a:xfrm>
            <a:off x="4354633" y="3890962"/>
            <a:ext cx="434734" cy="58477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200" b="1" i="1">
                <a:solidFill>
                  <a:schemeClr val="dk1"/>
                </a:solidFill>
                <a:latin typeface="Arial"/>
                <a:ea typeface="Arial"/>
                <a:cs typeface="Arial"/>
                <a:sym typeface="Arial"/>
              </a:rPr>
              <a:t>?</a:t>
            </a:r>
            <a:endParaRPr/>
          </a:p>
        </p:txBody>
      </p:sp>
      <p:sp>
        <p:nvSpPr>
          <p:cNvPr id="685" name="Google Shape;685;p32"/>
          <p:cNvSpPr txBox="1"/>
          <p:nvPr/>
        </p:nvSpPr>
        <p:spPr>
          <a:xfrm>
            <a:off x="4354633" y="5421410"/>
            <a:ext cx="434734" cy="58477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200" b="1" i="1">
                <a:solidFill>
                  <a:schemeClr val="dk1"/>
                </a:solidFill>
                <a:latin typeface="Arial"/>
                <a:ea typeface="Arial"/>
                <a:cs typeface="Arial"/>
                <a:sym typeface="Arial"/>
              </a:rPr>
              <a:t>?</a:t>
            </a:r>
            <a:endParaRPr/>
          </a:p>
        </p:txBody>
      </p:sp>
      <p:sp>
        <p:nvSpPr>
          <p:cNvPr id="686" name="Google Shape;686;p32"/>
          <p:cNvSpPr txBox="1"/>
          <p:nvPr/>
        </p:nvSpPr>
        <p:spPr>
          <a:xfrm>
            <a:off x="2018216" y="240268"/>
            <a:ext cx="5117106" cy="579646"/>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a:solidFill>
                  <a:srgbClr val="0000FF"/>
                </a:solidFill>
                <a:latin typeface="Arial"/>
                <a:ea typeface="Arial"/>
                <a:cs typeface="Arial"/>
                <a:sym typeface="Arial"/>
              </a:rPr>
              <a:t>Linsen </a:t>
            </a:r>
            <a:r>
              <a:rPr lang="de-DE" sz="2000" i="1">
                <a:solidFill>
                  <a:srgbClr val="0000FF"/>
                </a:solidFill>
                <a:latin typeface="Arial"/>
                <a:ea typeface="Arial"/>
                <a:cs typeface="Arial"/>
                <a:sym typeface="Arial"/>
              </a:rPr>
              <a:t>für die retinale </a:t>
            </a:r>
            <a:r>
              <a:rPr lang="de-DE" sz="2000" b="1">
                <a:solidFill>
                  <a:srgbClr val="0000FF"/>
                </a:solidFill>
                <a:latin typeface="Arial"/>
                <a:ea typeface="Arial"/>
                <a:cs typeface="Arial"/>
                <a:sym typeface="Arial"/>
              </a:rPr>
              <a:t>Laser</a:t>
            </a:r>
            <a:r>
              <a:rPr lang="de-DE" sz="2000" i="1">
                <a:solidFill>
                  <a:srgbClr val="0000FF"/>
                </a:solidFill>
                <a:latin typeface="Arial"/>
                <a:ea typeface="Arial"/>
                <a:cs typeface="Arial"/>
                <a:sym typeface="Arial"/>
              </a:rPr>
              <a:t>-Photokoagulation</a:t>
            </a:r>
            <a:endParaRPr/>
          </a:p>
        </p:txBody>
      </p:sp>
      <p:sp>
        <p:nvSpPr>
          <p:cNvPr id="687" name="Google Shape;687;p32"/>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F</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91"/>
        <p:cNvGrpSpPr/>
        <p:nvPr/>
      </p:nvGrpSpPr>
      <p:grpSpPr>
        <a:xfrm>
          <a:off x="0" y="0"/>
          <a:ext cx="0" cy="0"/>
          <a:chOff x="0" y="0"/>
          <a:chExt cx="0" cy="0"/>
        </a:xfrm>
      </p:grpSpPr>
      <p:graphicFrame>
        <p:nvGraphicFramePr>
          <p:cNvPr id="692" name="Google Shape;692;p33"/>
          <p:cNvGraphicFramePr/>
          <p:nvPr/>
        </p:nvGraphicFramePr>
        <p:xfrm>
          <a:off x="530352" y="1828800"/>
          <a:ext cx="8156475" cy="4645150"/>
        </p:xfrm>
        <a:graphic>
          <a:graphicData uri="http://schemas.openxmlformats.org/drawingml/2006/table">
            <a:tbl>
              <a:tblPr>
                <a:noFill/>
                <a:tableStyleId>{FF976D63-C996-4806-90B6-6CD8D6BE7961}</a:tableStyleId>
              </a:tblPr>
              <a:tblGrid>
                <a:gridCol w="1848425">
                  <a:extLst>
                    <a:ext uri="{9D8B030D-6E8A-4147-A177-3AD203B41FA5}">
                      <a16:colId xmlns:a16="http://schemas.microsoft.com/office/drawing/2014/main" val="20000"/>
                    </a:ext>
                  </a:extLst>
                </a:gridCol>
                <a:gridCol w="1414150">
                  <a:extLst>
                    <a:ext uri="{9D8B030D-6E8A-4147-A177-3AD203B41FA5}">
                      <a16:colId xmlns:a16="http://schemas.microsoft.com/office/drawing/2014/main" val="20001"/>
                    </a:ext>
                  </a:extLst>
                </a:gridCol>
                <a:gridCol w="1631300">
                  <a:extLst>
                    <a:ext uri="{9D8B030D-6E8A-4147-A177-3AD203B41FA5}">
                      <a16:colId xmlns:a16="http://schemas.microsoft.com/office/drawing/2014/main" val="20002"/>
                    </a:ext>
                  </a:extLst>
                </a:gridCol>
                <a:gridCol w="1631300">
                  <a:extLst>
                    <a:ext uri="{9D8B030D-6E8A-4147-A177-3AD203B41FA5}">
                      <a16:colId xmlns:a16="http://schemas.microsoft.com/office/drawing/2014/main" val="20003"/>
                    </a:ext>
                  </a:extLst>
                </a:gridCol>
                <a:gridCol w="1631300">
                  <a:extLst>
                    <a:ext uri="{9D8B030D-6E8A-4147-A177-3AD203B41FA5}">
                      <a16:colId xmlns:a16="http://schemas.microsoft.com/office/drawing/2014/main" val="20004"/>
                    </a:ext>
                  </a:extLst>
                </a:gridCol>
              </a:tblGrid>
              <a:tr h="1547775">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dirty="0">
                          <a:solidFill>
                            <a:schemeClr val="dk1"/>
                          </a:solidFill>
                          <a:latin typeface="Arial"/>
                          <a:ea typeface="Arial"/>
                          <a:cs typeface="Arial"/>
                          <a:sym typeface="Arial"/>
                        </a:rPr>
                        <a:t>Zwei grundlegende Arten von Objektiven</a:t>
                      </a:r>
                      <a:endParaRPr dirty="0"/>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C1"/>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chemeClr val="dk1"/>
                          </a:solidFill>
                          <a:latin typeface="Arial"/>
                          <a:ea typeface="Arial"/>
                          <a:cs typeface="Arial"/>
                          <a:sym typeface="Arial"/>
                        </a:rPr>
                        <a:t>Bildausrichtung (</a:t>
                      </a:r>
                      <a:r>
                        <a:rPr lang="de-DE" sz="1400" b="0" i="1" u="none" strike="noStrike" cap="none">
                          <a:solidFill>
                            <a:schemeClr val="dk1"/>
                          </a:solidFill>
                          <a:latin typeface="Arial"/>
                          <a:ea typeface="Arial"/>
                          <a:cs typeface="Arial"/>
                          <a:sym typeface="Arial"/>
                        </a:rPr>
                        <a:t>aufrecht </a:t>
                      </a:r>
                      <a:r>
                        <a:rPr lang="de-DE" sz="1400" b="0" i="0" u="none" strike="noStrike" cap="none">
                          <a:solidFill>
                            <a:schemeClr val="dk1"/>
                          </a:solidFill>
                          <a:latin typeface="Arial"/>
                          <a:ea typeface="Arial"/>
                          <a:cs typeface="Arial"/>
                          <a:sym typeface="Arial"/>
                        </a:rPr>
                        <a:t>vs. </a:t>
                      </a:r>
                      <a:r>
                        <a:rPr lang="de-DE" sz="1400" b="0" i="1" u="none" strike="noStrike" cap="none">
                          <a:solidFill>
                            <a:schemeClr val="dk1"/>
                          </a:solidFill>
                          <a:latin typeface="Arial"/>
                          <a:ea typeface="Arial"/>
                          <a:cs typeface="Arial"/>
                          <a:sym typeface="Arial"/>
                        </a:rPr>
                        <a:t>umgekehrt</a:t>
                      </a:r>
                      <a:r>
                        <a:rPr lang="de-DE" sz="1400" b="0" i="0" u="none" strike="noStrike" cap="none">
                          <a:solidFill>
                            <a:schemeClr val="dk1"/>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chemeClr val="dk1"/>
                          </a:solidFill>
                          <a:latin typeface="Arial"/>
                          <a:ea typeface="Arial"/>
                          <a:cs typeface="Arial"/>
                          <a:sym typeface="Arial"/>
                        </a:rPr>
                        <a:t>Auflösung (</a:t>
                      </a:r>
                      <a:r>
                        <a:rPr lang="de-DE" sz="1400" b="0" i="1" u="none" strike="noStrike" cap="none">
                          <a:solidFill>
                            <a:schemeClr val="dk1"/>
                          </a:solidFill>
                          <a:latin typeface="Arial"/>
                          <a:ea typeface="Arial"/>
                          <a:cs typeface="Arial"/>
                          <a:sym typeface="Arial"/>
                        </a:rPr>
                        <a:t>hoch </a:t>
                      </a:r>
                      <a:r>
                        <a:rPr lang="de-DE" sz="1400" b="0" i="0" u="none" strike="noStrike" cap="none">
                          <a:solidFill>
                            <a:schemeClr val="dk1"/>
                          </a:solidFill>
                          <a:latin typeface="Arial"/>
                          <a:ea typeface="Arial"/>
                          <a:cs typeface="Arial"/>
                          <a:sym typeface="Arial"/>
                        </a:rPr>
                        <a:t>vs. </a:t>
                      </a:r>
                      <a:r>
                        <a:rPr lang="de-DE" sz="1400" b="0" i="1" u="none" strike="noStrike" cap="none">
                          <a:solidFill>
                            <a:schemeClr val="dk1"/>
                          </a:solidFill>
                          <a:latin typeface="Arial"/>
                          <a:ea typeface="Arial"/>
                          <a:cs typeface="Arial"/>
                          <a:sym typeface="Arial"/>
                        </a:rPr>
                        <a:t>niedrig</a:t>
                      </a:r>
                      <a:r>
                        <a:rPr lang="de-DE" sz="1400" b="0" i="0" u="none" strike="noStrike" cap="none">
                          <a:solidFill>
                            <a:schemeClr val="dk1"/>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rgbClr val="CCECFF"/>
                          </a:solidFill>
                          <a:latin typeface="Arial"/>
                          <a:ea typeface="Arial"/>
                          <a:cs typeface="Arial"/>
                          <a:sym typeface="Arial"/>
                        </a:rPr>
                        <a:t>Sichtfeld (</a:t>
                      </a:r>
                      <a:r>
                        <a:rPr lang="de-DE" sz="1400" b="0" i="1" u="none" strike="noStrike" cap="none">
                          <a:solidFill>
                            <a:srgbClr val="CCECFF"/>
                          </a:solidFill>
                          <a:latin typeface="Arial"/>
                          <a:ea typeface="Arial"/>
                          <a:cs typeface="Arial"/>
                          <a:sym typeface="Arial"/>
                        </a:rPr>
                        <a:t>breit </a:t>
                      </a:r>
                      <a:r>
                        <a:rPr lang="de-DE" sz="1400" b="0" i="0" u="none" strike="noStrike" cap="none">
                          <a:solidFill>
                            <a:srgbClr val="CCECFF"/>
                          </a:solidFill>
                          <a:latin typeface="Arial"/>
                          <a:ea typeface="Arial"/>
                          <a:cs typeface="Arial"/>
                          <a:sym typeface="Arial"/>
                        </a:rPr>
                        <a:t>vs. </a:t>
                      </a:r>
                      <a:r>
                        <a:rPr lang="de-DE" sz="1400" b="0" i="1" u="none" strike="noStrike" cap="none">
                          <a:solidFill>
                            <a:srgbClr val="CCECFF"/>
                          </a:solidFill>
                          <a:latin typeface="Arial"/>
                          <a:ea typeface="Arial"/>
                          <a:cs typeface="Arial"/>
                          <a:sym typeface="Arial"/>
                        </a:rPr>
                        <a:t>klein</a:t>
                      </a:r>
                      <a:r>
                        <a:rPr lang="de-DE" sz="1400" b="0" i="0" u="none" strike="noStrike" cap="none">
                          <a:solidFill>
                            <a:srgbClr val="CCECFF"/>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rgbClr val="CCECFF"/>
                          </a:solidFill>
                          <a:latin typeface="Arial"/>
                          <a:ea typeface="Arial"/>
                          <a:cs typeface="Arial"/>
                          <a:sym typeface="Arial"/>
                        </a:rPr>
                        <a:t>Brennfläche (im Verhältnis zur am Laser eingestellten Größe)</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extLst>
                  <a:ext uri="{0D108BD9-81ED-4DB2-BD59-A6C34878D82A}">
                    <a16:rowId xmlns:a16="http://schemas.microsoft.com/office/drawing/2014/main" val="10000"/>
                  </a:ext>
                </a:extLst>
              </a:tr>
              <a:tr h="1549600">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chemeClr val="dk1"/>
                          </a:solidFill>
                          <a:latin typeface="Arial"/>
                          <a:ea typeface="Arial"/>
                          <a:cs typeface="Arial"/>
                          <a:sym typeface="Arial"/>
                        </a:rPr>
                        <a:t>Plankonkav </a:t>
                      </a:r>
                      <a:r>
                        <a:rPr lang="de-DE" sz="1400" b="0" i="0" u="none" strike="noStrike" cap="none">
                          <a:solidFill>
                            <a:schemeClr val="dk1"/>
                          </a:solidFill>
                          <a:latin typeface="Arial"/>
                          <a:ea typeface="Arial"/>
                          <a:cs typeface="Arial"/>
                          <a:sym typeface="Arial"/>
                        </a:rPr>
                        <a:t>(stark minus)</a:t>
                      </a:r>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99FF99"/>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0000FF"/>
                          </a:solidFill>
                          <a:latin typeface="Arial"/>
                          <a:ea typeface="Arial"/>
                          <a:cs typeface="Arial"/>
                          <a:sym typeface="Arial"/>
                        </a:rPr>
                        <a:t>Aufrecht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dirty="0">
                          <a:solidFill>
                            <a:srgbClr val="0000FF"/>
                          </a:solidFill>
                          <a:latin typeface="Arial"/>
                          <a:ea typeface="Arial"/>
                          <a:cs typeface="Arial"/>
                          <a:sym typeface="Arial"/>
                        </a:rPr>
                        <a:t>Hoch</a:t>
                      </a:r>
                      <a:endParaRPr dirty="0"/>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FFCCCC"/>
                          </a:solidFill>
                          <a:latin typeface="Arial"/>
                          <a:ea typeface="Arial"/>
                          <a:cs typeface="Arial"/>
                          <a:sym typeface="Arial"/>
                        </a:rPr>
                        <a:t>Klein</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FFCCCC"/>
                          </a:solidFill>
                          <a:latin typeface="Arial"/>
                          <a:ea typeface="Arial"/>
                          <a:cs typeface="Arial"/>
                          <a:sym typeface="Arial"/>
                        </a:rPr>
                        <a:t>Wie eingestellt</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extLst>
                  <a:ext uri="{0D108BD9-81ED-4DB2-BD59-A6C34878D82A}">
                    <a16:rowId xmlns:a16="http://schemas.microsoft.com/office/drawing/2014/main" val="10001"/>
                  </a:ext>
                </a:extLst>
              </a:tr>
              <a:tr h="1547775">
                <a:tc>
                  <a:txBody>
                    <a:bodyPr/>
                    <a:lstStyle/>
                    <a:p>
                      <a:pPr marL="0" marR="0" lvl="0" indent="0" algn="ctr" rtl="0">
                        <a:lnSpc>
                          <a:spcPct val="85000"/>
                        </a:lnSpc>
                        <a:spcBef>
                          <a:spcPts val="0"/>
                        </a:spcBef>
                        <a:spcAft>
                          <a:spcPts val="0"/>
                        </a:spcAft>
                        <a:buClr>
                          <a:schemeClr val="dk1"/>
                        </a:buClr>
                        <a:buSzPts val="1400"/>
                        <a:buFont typeface="Arial"/>
                        <a:buNone/>
                      </a:pPr>
                      <a:r>
                        <a:rPr lang="de-DE" sz="1400" b="1" i="0" u="none" strike="noStrike" cap="none">
                          <a:solidFill>
                            <a:schemeClr val="dk1"/>
                          </a:solidFill>
                          <a:latin typeface="Arial"/>
                          <a:ea typeface="Arial"/>
                          <a:cs typeface="Arial"/>
                          <a:sym typeface="Arial"/>
                        </a:rPr>
                        <a:t>Hohe Plus-Stärke</a:t>
                      </a:r>
                      <a:endParaRPr/>
                    </a:p>
                    <a:p>
                      <a:pPr marL="0" marR="0" lvl="0" indent="0" algn="ctr" rtl="0">
                        <a:lnSpc>
                          <a:spcPct val="85000"/>
                        </a:lnSpc>
                        <a:spcBef>
                          <a:spcPts val="280"/>
                        </a:spcBef>
                        <a:spcAft>
                          <a:spcPts val="0"/>
                        </a:spcAft>
                        <a:buClr>
                          <a:schemeClr val="dk2"/>
                        </a:buClr>
                        <a:buSzPts val="980"/>
                        <a:buFont typeface="Noto Sans Symbols"/>
                        <a:buNone/>
                      </a:pPr>
                      <a:endParaRPr sz="1400" b="1" i="0" u="none" strike="noStrike" cap="none">
                        <a:solidFill>
                          <a:schemeClr val="dk1"/>
                        </a:solidFill>
                        <a:latin typeface="Arial"/>
                        <a:ea typeface="Arial"/>
                        <a:cs typeface="Arial"/>
                        <a:sym typeface="Arial"/>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99FF99"/>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0000FF"/>
                          </a:solidFill>
                          <a:latin typeface="Arial"/>
                          <a:ea typeface="Arial"/>
                          <a:cs typeface="Arial"/>
                          <a:sym typeface="Arial"/>
                        </a:rPr>
                        <a:t>Umgekehrt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dirty="0">
                          <a:solidFill>
                            <a:srgbClr val="0000FF"/>
                          </a:solidFill>
                          <a:latin typeface="Arial"/>
                          <a:ea typeface="Arial"/>
                          <a:cs typeface="Arial"/>
                          <a:sym typeface="Arial"/>
                        </a:rPr>
                        <a:t>niedrig</a:t>
                      </a:r>
                      <a:endParaRPr dirty="0"/>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FFCCCC"/>
                          </a:solidFill>
                          <a:latin typeface="Arial"/>
                          <a:ea typeface="Arial"/>
                          <a:cs typeface="Arial"/>
                          <a:sym typeface="Arial"/>
                        </a:rPr>
                        <a:t>Breit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dirty="0">
                          <a:solidFill>
                            <a:srgbClr val="FFCCCC"/>
                          </a:solidFill>
                          <a:latin typeface="Arial"/>
                          <a:ea typeface="Arial"/>
                          <a:cs typeface="Arial"/>
                          <a:sym typeface="Arial"/>
                        </a:rPr>
                        <a:t>1,5-2-fache </a:t>
                      </a:r>
                      <a:r>
                        <a:rPr lang="de-DE" sz="1400" b="1" i="0" u="none" strike="noStrike" cap="none" dirty="0" err="1">
                          <a:solidFill>
                            <a:srgbClr val="FFCCCC"/>
                          </a:solidFill>
                          <a:latin typeface="Arial"/>
                          <a:ea typeface="Arial"/>
                          <a:cs typeface="Arial"/>
                          <a:sym typeface="Arial"/>
                        </a:rPr>
                        <a:t>Setgröße</a:t>
                      </a:r>
                      <a:endParaRPr dirty="0"/>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extLst>
                  <a:ext uri="{0D108BD9-81ED-4DB2-BD59-A6C34878D82A}">
                    <a16:rowId xmlns:a16="http://schemas.microsoft.com/office/drawing/2014/main" val="10002"/>
                  </a:ext>
                </a:extLst>
              </a:tr>
            </a:tbl>
          </a:graphicData>
        </a:graphic>
      </p:graphicFrame>
      <p:sp>
        <p:nvSpPr>
          <p:cNvPr id="693" name="Google Shape;693;p3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de-DE" sz="1000">
                <a:solidFill>
                  <a:schemeClr val="dk1"/>
                </a:solidFill>
                <a:latin typeface="Arial"/>
                <a:ea typeface="Arial"/>
                <a:cs typeface="Arial"/>
                <a:sym typeface="Arial"/>
              </a:rPr>
              <a:t>33</a:t>
            </a:fld>
            <a:endParaRPr sz="1000">
              <a:solidFill>
                <a:schemeClr val="dk1"/>
              </a:solidFill>
              <a:latin typeface="Arial"/>
              <a:ea typeface="Arial"/>
              <a:cs typeface="Arial"/>
              <a:sym typeface="Arial"/>
            </a:endParaRPr>
          </a:p>
        </p:txBody>
      </p:sp>
      <p:sp>
        <p:nvSpPr>
          <p:cNvPr id="694" name="Google Shape;694;p33"/>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A</a:t>
            </a:r>
            <a:endParaRPr/>
          </a:p>
        </p:txBody>
      </p:sp>
      <p:sp>
        <p:nvSpPr>
          <p:cNvPr id="695" name="Google Shape;695;p33"/>
          <p:cNvSpPr txBox="1"/>
          <p:nvPr/>
        </p:nvSpPr>
        <p:spPr>
          <a:xfrm>
            <a:off x="2018216" y="240268"/>
            <a:ext cx="5117106" cy="579646"/>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a:solidFill>
                  <a:srgbClr val="0000FF"/>
                </a:solidFill>
                <a:latin typeface="Arial"/>
                <a:ea typeface="Arial"/>
                <a:cs typeface="Arial"/>
                <a:sym typeface="Arial"/>
              </a:rPr>
              <a:t>Linsen </a:t>
            </a:r>
            <a:r>
              <a:rPr lang="de-DE" sz="2000" i="1">
                <a:solidFill>
                  <a:srgbClr val="0000FF"/>
                </a:solidFill>
                <a:latin typeface="Arial"/>
                <a:ea typeface="Arial"/>
                <a:cs typeface="Arial"/>
                <a:sym typeface="Arial"/>
              </a:rPr>
              <a:t>für die retinale </a:t>
            </a:r>
            <a:r>
              <a:rPr lang="de-DE" sz="2000" b="1">
                <a:solidFill>
                  <a:srgbClr val="0000FF"/>
                </a:solidFill>
                <a:latin typeface="Arial"/>
                <a:ea typeface="Arial"/>
                <a:cs typeface="Arial"/>
                <a:sym typeface="Arial"/>
              </a:rPr>
              <a:t>Laser</a:t>
            </a:r>
            <a:r>
              <a:rPr lang="de-DE" sz="2000" i="1">
                <a:solidFill>
                  <a:srgbClr val="0000FF"/>
                </a:solidFill>
                <a:latin typeface="Arial"/>
                <a:ea typeface="Arial"/>
                <a:cs typeface="Arial"/>
                <a:sym typeface="Arial"/>
              </a:rPr>
              <a:t>-Photokoagulation</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99"/>
        <p:cNvGrpSpPr/>
        <p:nvPr/>
      </p:nvGrpSpPr>
      <p:grpSpPr>
        <a:xfrm>
          <a:off x="0" y="0"/>
          <a:ext cx="0" cy="0"/>
          <a:chOff x="0" y="0"/>
          <a:chExt cx="0" cy="0"/>
        </a:xfrm>
      </p:grpSpPr>
      <p:graphicFrame>
        <p:nvGraphicFramePr>
          <p:cNvPr id="700" name="Google Shape;700;p34"/>
          <p:cNvGraphicFramePr/>
          <p:nvPr>
            <p:extLst>
              <p:ext uri="{D42A27DB-BD31-4B8C-83A1-F6EECF244321}">
                <p14:modId xmlns:p14="http://schemas.microsoft.com/office/powerpoint/2010/main" val="22357387"/>
              </p:ext>
            </p:extLst>
          </p:nvPr>
        </p:nvGraphicFramePr>
        <p:xfrm>
          <a:off x="530352" y="1828800"/>
          <a:ext cx="8156475" cy="4645150"/>
        </p:xfrm>
        <a:graphic>
          <a:graphicData uri="http://schemas.openxmlformats.org/drawingml/2006/table">
            <a:tbl>
              <a:tblPr>
                <a:noFill/>
                <a:tableStyleId>{FF976D63-C996-4806-90B6-6CD8D6BE7961}</a:tableStyleId>
              </a:tblPr>
              <a:tblGrid>
                <a:gridCol w="1848425">
                  <a:extLst>
                    <a:ext uri="{9D8B030D-6E8A-4147-A177-3AD203B41FA5}">
                      <a16:colId xmlns:a16="http://schemas.microsoft.com/office/drawing/2014/main" val="20000"/>
                    </a:ext>
                  </a:extLst>
                </a:gridCol>
                <a:gridCol w="1414150">
                  <a:extLst>
                    <a:ext uri="{9D8B030D-6E8A-4147-A177-3AD203B41FA5}">
                      <a16:colId xmlns:a16="http://schemas.microsoft.com/office/drawing/2014/main" val="20001"/>
                    </a:ext>
                  </a:extLst>
                </a:gridCol>
                <a:gridCol w="1631300">
                  <a:extLst>
                    <a:ext uri="{9D8B030D-6E8A-4147-A177-3AD203B41FA5}">
                      <a16:colId xmlns:a16="http://schemas.microsoft.com/office/drawing/2014/main" val="20002"/>
                    </a:ext>
                  </a:extLst>
                </a:gridCol>
                <a:gridCol w="1631300">
                  <a:extLst>
                    <a:ext uri="{9D8B030D-6E8A-4147-A177-3AD203B41FA5}">
                      <a16:colId xmlns:a16="http://schemas.microsoft.com/office/drawing/2014/main" val="20003"/>
                    </a:ext>
                  </a:extLst>
                </a:gridCol>
                <a:gridCol w="1631300">
                  <a:extLst>
                    <a:ext uri="{9D8B030D-6E8A-4147-A177-3AD203B41FA5}">
                      <a16:colId xmlns:a16="http://schemas.microsoft.com/office/drawing/2014/main" val="20004"/>
                    </a:ext>
                  </a:extLst>
                </a:gridCol>
              </a:tblGrid>
              <a:tr h="1547775">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dirty="0">
                          <a:solidFill>
                            <a:schemeClr val="dk1"/>
                          </a:solidFill>
                          <a:latin typeface="Arial"/>
                          <a:ea typeface="Arial"/>
                          <a:cs typeface="Arial"/>
                          <a:sym typeface="Arial"/>
                        </a:rPr>
                        <a:t>Zwei grundlegende Arten von Objektiven</a:t>
                      </a:r>
                      <a:endParaRPr dirty="0"/>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C1"/>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chemeClr val="dk1"/>
                          </a:solidFill>
                          <a:latin typeface="Arial"/>
                          <a:ea typeface="Arial"/>
                          <a:cs typeface="Arial"/>
                          <a:sym typeface="Arial"/>
                        </a:rPr>
                        <a:t>Bildausrichtung (</a:t>
                      </a:r>
                      <a:r>
                        <a:rPr lang="de-DE" sz="1400" b="0" i="1" u="none" strike="noStrike" cap="none">
                          <a:solidFill>
                            <a:schemeClr val="dk1"/>
                          </a:solidFill>
                          <a:latin typeface="Arial"/>
                          <a:ea typeface="Arial"/>
                          <a:cs typeface="Arial"/>
                          <a:sym typeface="Arial"/>
                        </a:rPr>
                        <a:t>aufrecht </a:t>
                      </a:r>
                      <a:r>
                        <a:rPr lang="de-DE" sz="1400" b="0" i="0" u="none" strike="noStrike" cap="none">
                          <a:solidFill>
                            <a:schemeClr val="dk1"/>
                          </a:solidFill>
                          <a:latin typeface="Arial"/>
                          <a:ea typeface="Arial"/>
                          <a:cs typeface="Arial"/>
                          <a:sym typeface="Arial"/>
                        </a:rPr>
                        <a:t>vs. </a:t>
                      </a:r>
                      <a:r>
                        <a:rPr lang="de-DE" sz="1400" b="0" i="1" u="none" strike="noStrike" cap="none">
                          <a:solidFill>
                            <a:schemeClr val="dk1"/>
                          </a:solidFill>
                          <a:latin typeface="Arial"/>
                          <a:ea typeface="Arial"/>
                          <a:cs typeface="Arial"/>
                          <a:sym typeface="Arial"/>
                        </a:rPr>
                        <a:t>umgekehrt</a:t>
                      </a:r>
                      <a:r>
                        <a:rPr lang="de-DE" sz="1400" b="0" i="0" u="none" strike="noStrike" cap="none">
                          <a:solidFill>
                            <a:schemeClr val="dk1"/>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chemeClr val="dk1"/>
                          </a:solidFill>
                          <a:latin typeface="Arial"/>
                          <a:ea typeface="Arial"/>
                          <a:cs typeface="Arial"/>
                          <a:sym typeface="Arial"/>
                        </a:rPr>
                        <a:t>Auflösung (</a:t>
                      </a:r>
                      <a:r>
                        <a:rPr lang="de-DE" sz="1400" b="0" i="1" u="none" strike="noStrike" cap="none">
                          <a:solidFill>
                            <a:schemeClr val="dk1"/>
                          </a:solidFill>
                          <a:latin typeface="Arial"/>
                          <a:ea typeface="Arial"/>
                          <a:cs typeface="Arial"/>
                          <a:sym typeface="Arial"/>
                        </a:rPr>
                        <a:t>hoch </a:t>
                      </a:r>
                      <a:r>
                        <a:rPr lang="de-DE" sz="1400" b="0" i="0" u="none" strike="noStrike" cap="none">
                          <a:solidFill>
                            <a:schemeClr val="dk1"/>
                          </a:solidFill>
                          <a:latin typeface="Arial"/>
                          <a:ea typeface="Arial"/>
                          <a:cs typeface="Arial"/>
                          <a:sym typeface="Arial"/>
                        </a:rPr>
                        <a:t>vs. </a:t>
                      </a:r>
                      <a:r>
                        <a:rPr lang="de-DE" sz="1400" b="0" i="1" u="none" strike="noStrike" cap="none">
                          <a:solidFill>
                            <a:schemeClr val="dk1"/>
                          </a:solidFill>
                          <a:latin typeface="Arial"/>
                          <a:ea typeface="Arial"/>
                          <a:cs typeface="Arial"/>
                          <a:sym typeface="Arial"/>
                        </a:rPr>
                        <a:t>niedrig</a:t>
                      </a:r>
                      <a:r>
                        <a:rPr lang="de-DE" sz="1400" b="0" i="0" u="none" strike="noStrike" cap="none">
                          <a:solidFill>
                            <a:schemeClr val="dk1"/>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chemeClr val="dk1"/>
                          </a:solidFill>
                          <a:latin typeface="Arial"/>
                          <a:ea typeface="Arial"/>
                          <a:cs typeface="Arial"/>
                          <a:sym typeface="Arial"/>
                        </a:rPr>
                        <a:t>Sichtfeld (</a:t>
                      </a:r>
                      <a:r>
                        <a:rPr lang="de-DE" sz="1400" b="0" i="1" u="none" strike="noStrike" cap="none">
                          <a:solidFill>
                            <a:schemeClr val="dk1"/>
                          </a:solidFill>
                          <a:latin typeface="Arial"/>
                          <a:ea typeface="Arial"/>
                          <a:cs typeface="Arial"/>
                          <a:sym typeface="Arial"/>
                        </a:rPr>
                        <a:t>breit </a:t>
                      </a:r>
                      <a:r>
                        <a:rPr lang="de-DE" sz="1400" b="0" i="0" u="none" strike="noStrike" cap="none">
                          <a:solidFill>
                            <a:schemeClr val="dk1"/>
                          </a:solidFill>
                          <a:latin typeface="Arial"/>
                          <a:ea typeface="Arial"/>
                          <a:cs typeface="Arial"/>
                          <a:sym typeface="Arial"/>
                        </a:rPr>
                        <a:t>vs. </a:t>
                      </a:r>
                      <a:r>
                        <a:rPr lang="de-DE" sz="1400" b="0" i="1" u="none" strike="noStrike" cap="none">
                          <a:solidFill>
                            <a:schemeClr val="dk1"/>
                          </a:solidFill>
                          <a:latin typeface="Arial"/>
                          <a:ea typeface="Arial"/>
                          <a:cs typeface="Arial"/>
                          <a:sym typeface="Arial"/>
                        </a:rPr>
                        <a:t>klein</a:t>
                      </a:r>
                      <a:r>
                        <a:rPr lang="de-DE" sz="1400" b="0" i="0" u="none" strike="noStrike" cap="none">
                          <a:solidFill>
                            <a:schemeClr val="dk1"/>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rgbClr val="CCECFF"/>
                          </a:solidFill>
                          <a:latin typeface="Arial"/>
                          <a:ea typeface="Arial"/>
                          <a:cs typeface="Arial"/>
                          <a:sym typeface="Arial"/>
                        </a:rPr>
                        <a:t>Brennfläche (im Verhältnis zur am Laser eingestellten Größe)</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extLst>
                  <a:ext uri="{0D108BD9-81ED-4DB2-BD59-A6C34878D82A}">
                    <a16:rowId xmlns:a16="http://schemas.microsoft.com/office/drawing/2014/main" val="10000"/>
                  </a:ext>
                </a:extLst>
              </a:tr>
              <a:tr h="1549600">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chemeClr val="dk1"/>
                          </a:solidFill>
                          <a:latin typeface="Arial"/>
                          <a:ea typeface="Arial"/>
                          <a:cs typeface="Arial"/>
                          <a:sym typeface="Arial"/>
                        </a:rPr>
                        <a:t>Plankonkav </a:t>
                      </a:r>
                      <a:r>
                        <a:rPr lang="de-DE" sz="1400" b="0" i="0" u="none" strike="noStrike" cap="none">
                          <a:solidFill>
                            <a:schemeClr val="dk1"/>
                          </a:solidFill>
                          <a:latin typeface="Arial"/>
                          <a:ea typeface="Arial"/>
                          <a:cs typeface="Arial"/>
                          <a:sym typeface="Arial"/>
                        </a:rPr>
                        <a:t>(stark minus)</a:t>
                      </a:r>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99FF99"/>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0000FF"/>
                          </a:solidFill>
                          <a:latin typeface="Arial"/>
                          <a:ea typeface="Arial"/>
                          <a:cs typeface="Arial"/>
                          <a:sym typeface="Arial"/>
                        </a:rPr>
                        <a:t>Aufrecht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dirty="0">
                          <a:solidFill>
                            <a:srgbClr val="0000FF"/>
                          </a:solidFill>
                          <a:latin typeface="Arial"/>
                          <a:ea typeface="Arial"/>
                          <a:cs typeface="Arial"/>
                          <a:sym typeface="Arial"/>
                        </a:rPr>
                        <a:t>Hoch</a:t>
                      </a:r>
                      <a:endParaRPr dirty="0"/>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FFCCCC"/>
                          </a:solidFill>
                          <a:latin typeface="Arial"/>
                          <a:ea typeface="Arial"/>
                          <a:cs typeface="Arial"/>
                          <a:sym typeface="Arial"/>
                        </a:rPr>
                        <a:t>Klein</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FFCCCC"/>
                          </a:solidFill>
                          <a:latin typeface="Arial"/>
                          <a:ea typeface="Arial"/>
                          <a:cs typeface="Arial"/>
                          <a:sym typeface="Arial"/>
                        </a:rPr>
                        <a:t>Wie eingestellt</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extLst>
                  <a:ext uri="{0D108BD9-81ED-4DB2-BD59-A6C34878D82A}">
                    <a16:rowId xmlns:a16="http://schemas.microsoft.com/office/drawing/2014/main" val="10001"/>
                  </a:ext>
                </a:extLst>
              </a:tr>
              <a:tr h="1547775">
                <a:tc>
                  <a:txBody>
                    <a:bodyPr/>
                    <a:lstStyle/>
                    <a:p>
                      <a:pPr marL="0" marR="0" lvl="0" indent="0" algn="ctr" rtl="0">
                        <a:lnSpc>
                          <a:spcPct val="85000"/>
                        </a:lnSpc>
                        <a:spcBef>
                          <a:spcPts val="0"/>
                        </a:spcBef>
                        <a:spcAft>
                          <a:spcPts val="0"/>
                        </a:spcAft>
                        <a:buClr>
                          <a:schemeClr val="dk1"/>
                        </a:buClr>
                        <a:buSzPts val="1400"/>
                        <a:buFont typeface="Arial"/>
                        <a:buNone/>
                      </a:pPr>
                      <a:r>
                        <a:rPr lang="de-DE" sz="1400" b="1" i="0" u="none" strike="noStrike" cap="none">
                          <a:solidFill>
                            <a:schemeClr val="dk1"/>
                          </a:solidFill>
                          <a:latin typeface="Arial"/>
                          <a:ea typeface="Arial"/>
                          <a:cs typeface="Arial"/>
                          <a:sym typeface="Arial"/>
                        </a:rPr>
                        <a:t>Hohe Plus-Stärke</a:t>
                      </a:r>
                      <a:endParaRPr/>
                    </a:p>
                    <a:p>
                      <a:pPr marL="0" marR="0" lvl="0" indent="0" algn="ctr" rtl="0">
                        <a:lnSpc>
                          <a:spcPct val="85000"/>
                        </a:lnSpc>
                        <a:spcBef>
                          <a:spcPts val="280"/>
                        </a:spcBef>
                        <a:spcAft>
                          <a:spcPts val="0"/>
                        </a:spcAft>
                        <a:buClr>
                          <a:schemeClr val="dk2"/>
                        </a:buClr>
                        <a:buSzPts val="980"/>
                        <a:buFont typeface="Noto Sans Symbols"/>
                        <a:buNone/>
                      </a:pPr>
                      <a:endParaRPr sz="1400" b="1" i="0" u="none" strike="noStrike" cap="none">
                        <a:solidFill>
                          <a:schemeClr val="dk1"/>
                        </a:solidFill>
                        <a:latin typeface="Arial"/>
                        <a:ea typeface="Arial"/>
                        <a:cs typeface="Arial"/>
                        <a:sym typeface="Arial"/>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99FF99"/>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0000FF"/>
                          </a:solidFill>
                          <a:latin typeface="Arial"/>
                          <a:ea typeface="Arial"/>
                          <a:cs typeface="Arial"/>
                          <a:sym typeface="Arial"/>
                        </a:rPr>
                        <a:t>Umgekehrt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dirty="0">
                          <a:solidFill>
                            <a:srgbClr val="0000FF"/>
                          </a:solidFill>
                          <a:latin typeface="Arial"/>
                          <a:ea typeface="Arial"/>
                          <a:cs typeface="Arial"/>
                          <a:sym typeface="Arial"/>
                        </a:rPr>
                        <a:t>niedrig</a:t>
                      </a:r>
                      <a:endParaRPr dirty="0"/>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FFCCCC"/>
                          </a:solidFill>
                          <a:latin typeface="Arial"/>
                          <a:ea typeface="Arial"/>
                          <a:cs typeface="Arial"/>
                          <a:sym typeface="Arial"/>
                        </a:rPr>
                        <a:t>Breit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dirty="0">
                          <a:solidFill>
                            <a:srgbClr val="FFCCCC"/>
                          </a:solidFill>
                          <a:latin typeface="Arial"/>
                          <a:ea typeface="Arial"/>
                          <a:cs typeface="Arial"/>
                          <a:sym typeface="Arial"/>
                        </a:rPr>
                        <a:t>1,5-2-fache </a:t>
                      </a:r>
                      <a:r>
                        <a:rPr lang="de-DE" sz="1400" b="1" i="0" u="none" strike="noStrike" cap="none" dirty="0" err="1">
                          <a:solidFill>
                            <a:srgbClr val="FFCCCC"/>
                          </a:solidFill>
                          <a:latin typeface="Arial"/>
                          <a:ea typeface="Arial"/>
                          <a:cs typeface="Arial"/>
                          <a:sym typeface="Arial"/>
                        </a:rPr>
                        <a:t>Setgröße</a:t>
                      </a:r>
                      <a:endParaRPr dirty="0"/>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extLst>
                  <a:ext uri="{0D108BD9-81ED-4DB2-BD59-A6C34878D82A}">
                    <a16:rowId xmlns:a16="http://schemas.microsoft.com/office/drawing/2014/main" val="10002"/>
                  </a:ext>
                </a:extLst>
              </a:tr>
            </a:tbl>
          </a:graphicData>
        </a:graphic>
      </p:graphicFrame>
      <p:sp>
        <p:nvSpPr>
          <p:cNvPr id="701" name="Google Shape;701;p3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de-DE" sz="1000">
                <a:solidFill>
                  <a:schemeClr val="dk1"/>
                </a:solidFill>
                <a:latin typeface="Arial"/>
                <a:ea typeface="Arial"/>
                <a:cs typeface="Arial"/>
                <a:sym typeface="Arial"/>
              </a:rPr>
              <a:t>34</a:t>
            </a:fld>
            <a:endParaRPr sz="1000">
              <a:solidFill>
                <a:schemeClr val="dk1"/>
              </a:solidFill>
              <a:latin typeface="Arial"/>
              <a:ea typeface="Arial"/>
              <a:cs typeface="Arial"/>
              <a:sym typeface="Arial"/>
            </a:endParaRPr>
          </a:p>
        </p:txBody>
      </p:sp>
      <p:sp>
        <p:nvSpPr>
          <p:cNvPr id="702" name="Google Shape;702;p34"/>
          <p:cNvSpPr txBox="1"/>
          <p:nvPr/>
        </p:nvSpPr>
        <p:spPr>
          <a:xfrm>
            <a:off x="6019800" y="4016824"/>
            <a:ext cx="434734" cy="58477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200" b="1" i="1">
                <a:solidFill>
                  <a:schemeClr val="dk1"/>
                </a:solidFill>
                <a:latin typeface="Arial"/>
                <a:ea typeface="Arial"/>
                <a:cs typeface="Arial"/>
                <a:sym typeface="Arial"/>
              </a:rPr>
              <a:t>?</a:t>
            </a:r>
            <a:endParaRPr/>
          </a:p>
        </p:txBody>
      </p:sp>
      <p:sp>
        <p:nvSpPr>
          <p:cNvPr id="703" name="Google Shape;703;p34"/>
          <p:cNvSpPr txBox="1"/>
          <p:nvPr/>
        </p:nvSpPr>
        <p:spPr>
          <a:xfrm>
            <a:off x="6019800" y="5388424"/>
            <a:ext cx="434734" cy="58477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200" b="1" i="1">
                <a:solidFill>
                  <a:schemeClr val="dk1"/>
                </a:solidFill>
                <a:latin typeface="Arial"/>
                <a:ea typeface="Arial"/>
                <a:cs typeface="Arial"/>
                <a:sym typeface="Arial"/>
              </a:rPr>
              <a:t>?</a:t>
            </a:r>
            <a:endParaRPr/>
          </a:p>
        </p:txBody>
      </p:sp>
      <p:sp>
        <p:nvSpPr>
          <p:cNvPr id="704" name="Google Shape;704;p34"/>
          <p:cNvSpPr txBox="1"/>
          <p:nvPr/>
        </p:nvSpPr>
        <p:spPr>
          <a:xfrm>
            <a:off x="2018216" y="240268"/>
            <a:ext cx="5117106" cy="579646"/>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a:solidFill>
                  <a:srgbClr val="0000FF"/>
                </a:solidFill>
                <a:latin typeface="Arial"/>
                <a:ea typeface="Arial"/>
                <a:cs typeface="Arial"/>
                <a:sym typeface="Arial"/>
              </a:rPr>
              <a:t>Linsen </a:t>
            </a:r>
            <a:r>
              <a:rPr lang="de-DE" sz="2000" i="1">
                <a:solidFill>
                  <a:srgbClr val="0000FF"/>
                </a:solidFill>
                <a:latin typeface="Arial"/>
                <a:ea typeface="Arial"/>
                <a:cs typeface="Arial"/>
                <a:sym typeface="Arial"/>
              </a:rPr>
              <a:t>für die retinale </a:t>
            </a:r>
            <a:r>
              <a:rPr lang="de-DE" sz="2000" b="1">
                <a:solidFill>
                  <a:srgbClr val="0000FF"/>
                </a:solidFill>
                <a:latin typeface="Arial"/>
                <a:ea typeface="Arial"/>
                <a:cs typeface="Arial"/>
                <a:sym typeface="Arial"/>
              </a:rPr>
              <a:t>Laser</a:t>
            </a:r>
            <a:r>
              <a:rPr lang="de-DE" sz="2000" i="1">
                <a:solidFill>
                  <a:srgbClr val="0000FF"/>
                </a:solidFill>
                <a:latin typeface="Arial"/>
                <a:ea typeface="Arial"/>
                <a:cs typeface="Arial"/>
                <a:sym typeface="Arial"/>
              </a:rPr>
              <a:t>-Photokoagulation</a:t>
            </a:r>
            <a:endParaRPr/>
          </a:p>
        </p:txBody>
      </p:sp>
      <p:sp>
        <p:nvSpPr>
          <p:cNvPr id="705" name="Google Shape;705;p34"/>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F</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graphicFrame>
        <p:nvGraphicFramePr>
          <p:cNvPr id="710" name="Google Shape;710;p35"/>
          <p:cNvGraphicFramePr/>
          <p:nvPr>
            <p:extLst>
              <p:ext uri="{D42A27DB-BD31-4B8C-83A1-F6EECF244321}">
                <p14:modId xmlns:p14="http://schemas.microsoft.com/office/powerpoint/2010/main" val="3913815596"/>
              </p:ext>
            </p:extLst>
          </p:nvPr>
        </p:nvGraphicFramePr>
        <p:xfrm>
          <a:off x="530352" y="1828800"/>
          <a:ext cx="8156475" cy="4645150"/>
        </p:xfrm>
        <a:graphic>
          <a:graphicData uri="http://schemas.openxmlformats.org/drawingml/2006/table">
            <a:tbl>
              <a:tblPr>
                <a:noFill/>
                <a:tableStyleId>{FF976D63-C996-4806-90B6-6CD8D6BE7961}</a:tableStyleId>
              </a:tblPr>
              <a:tblGrid>
                <a:gridCol w="1848425">
                  <a:extLst>
                    <a:ext uri="{9D8B030D-6E8A-4147-A177-3AD203B41FA5}">
                      <a16:colId xmlns:a16="http://schemas.microsoft.com/office/drawing/2014/main" val="20000"/>
                    </a:ext>
                  </a:extLst>
                </a:gridCol>
                <a:gridCol w="1414150">
                  <a:extLst>
                    <a:ext uri="{9D8B030D-6E8A-4147-A177-3AD203B41FA5}">
                      <a16:colId xmlns:a16="http://schemas.microsoft.com/office/drawing/2014/main" val="20001"/>
                    </a:ext>
                  </a:extLst>
                </a:gridCol>
                <a:gridCol w="1631300">
                  <a:extLst>
                    <a:ext uri="{9D8B030D-6E8A-4147-A177-3AD203B41FA5}">
                      <a16:colId xmlns:a16="http://schemas.microsoft.com/office/drawing/2014/main" val="20002"/>
                    </a:ext>
                  </a:extLst>
                </a:gridCol>
                <a:gridCol w="1631300">
                  <a:extLst>
                    <a:ext uri="{9D8B030D-6E8A-4147-A177-3AD203B41FA5}">
                      <a16:colId xmlns:a16="http://schemas.microsoft.com/office/drawing/2014/main" val="20003"/>
                    </a:ext>
                  </a:extLst>
                </a:gridCol>
                <a:gridCol w="1631300">
                  <a:extLst>
                    <a:ext uri="{9D8B030D-6E8A-4147-A177-3AD203B41FA5}">
                      <a16:colId xmlns:a16="http://schemas.microsoft.com/office/drawing/2014/main" val="20004"/>
                    </a:ext>
                  </a:extLst>
                </a:gridCol>
              </a:tblGrid>
              <a:tr h="1547775">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dirty="0">
                          <a:solidFill>
                            <a:schemeClr val="dk1"/>
                          </a:solidFill>
                          <a:latin typeface="Arial"/>
                          <a:ea typeface="Arial"/>
                          <a:cs typeface="Arial"/>
                          <a:sym typeface="Arial"/>
                        </a:rPr>
                        <a:t>Zwei grundlegende Arten von Objektiven</a:t>
                      </a:r>
                      <a:endParaRPr dirty="0"/>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C1"/>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chemeClr val="dk1"/>
                          </a:solidFill>
                          <a:latin typeface="Arial"/>
                          <a:ea typeface="Arial"/>
                          <a:cs typeface="Arial"/>
                          <a:sym typeface="Arial"/>
                        </a:rPr>
                        <a:t>Bildausrichtung (</a:t>
                      </a:r>
                      <a:r>
                        <a:rPr lang="de-DE" sz="1400" b="0" i="1" u="none" strike="noStrike" cap="none">
                          <a:solidFill>
                            <a:schemeClr val="dk1"/>
                          </a:solidFill>
                          <a:latin typeface="Arial"/>
                          <a:ea typeface="Arial"/>
                          <a:cs typeface="Arial"/>
                          <a:sym typeface="Arial"/>
                        </a:rPr>
                        <a:t>aufrecht </a:t>
                      </a:r>
                      <a:r>
                        <a:rPr lang="de-DE" sz="1400" b="0" i="0" u="none" strike="noStrike" cap="none">
                          <a:solidFill>
                            <a:schemeClr val="dk1"/>
                          </a:solidFill>
                          <a:latin typeface="Arial"/>
                          <a:ea typeface="Arial"/>
                          <a:cs typeface="Arial"/>
                          <a:sym typeface="Arial"/>
                        </a:rPr>
                        <a:t>vs. </a:t>
                      </a:r>
                      <a:r>
                        <a:rPr lang="de-DE" sz="1400" b="0" i="1" u="none" strike="noStrike" cap="none">
                          <a:solidFill>
                            <a:schemeClr val="dk1"/>
                          </a:solidFill>
                          <a:latin typeface="Arial"/>
                          <a:ea typeface="Arial"/>
                          <a:cs typeface="Arial"/>
                          <a:sym typeface="Arial"/>
                        </a:rPr>
                        <a:t>umgekehrt</a:t>
                      </a:r>
                      <a:r>
                        <a:rPr lang="de-DE" sz="1400" b="0" i="0" u="none" strike="noStrike" cap="none">
                          <a:solidFill>
                            <a:schemeClr val="dk1"/>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chemeClr val="dk1"/>
                          </a:solidFill>
                          <a:latin typeface="Arial"/>
                          <a:ea typeface="Arial"/>
                          <a:cs typeface="Arial"/>
                          <a:sym typeface="Arial"/>
                        </a:rPr>
                        <a:t>Auflösung (</a:t>
                      </a:r>
                      <a:r>
                        <a:rPr lang="de-DE" sz="1400" b="0" i="1" u="none" strike="noStrike" cap="none">
                          <a:solidFill>
                            <a:schemeClr val="dk1"/>
                          </a:solidFill>
                          <a:latin typeface="Arial"/>
                          <a:ea typeface="Arial"/>
                          <a:cs typeface="Arial"/>
                          <a:sym typeface="Arial"/>
                        </a:rPr>
                        <a:t>hoch </a:t>
                      </a:r>
                      <a:r>
                        <a:rPr lang="de-DE" sz="1400" b="0" i="0" u="none" strike="noStrike" cap="none">
                          <a:solidFill>
                            <a:schemeClr val="dk1"/>
                          </a:solidFill>
                          <a:latin typeface="Arial"/>
                          <a:ea typeface="Arial"/>
                          <a:cs typeface="Arial"/>
                          <a:sym typeface="Arial"/>
                        </a:rPr>
                        <a:t>vs. </a:t>
                      </a:r>
                      <a:r>
                        <a:rPr lang="de-DE" sz="1400" b="0" i="1" u="none" strike="noStrike" cap="none">
                          <a:solidFill>
                            <a:schemeClr val="dk1"/>
                          </a:solidFill>
                          <a:latin typeface="Arial"/>
                          <a:ea typeface="Arial"/>
                          <a:cs typeface="Arial"/>
                          <a:sym typeface="Arial"/>
                        </a:rPr>
                        <a:t>niedrig</a:t>
                      </a:r>
                      <a:r>
                        <a:rPr lang="de-DE" sz="1400" b="0" i="0" u="none" strike="noStrike" cap="none">
                          <a:solidFill>
                            <a:schemeClr val="dk1"/>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chemeClr val="dk1"/>
                          </a:solidFill>
                          <a:latin typeface="Arial"/>
                          <a:ea typeface="Arial"/>
                          <a:cs typeface="Arial"/>
                          <a:sym typeface="Arial"/>
                        </a:rPr>
                        <a:t>Sichtfeld (</a:t>
                      </a:r>
                      <a:r>
                        <a:rPr lang="de-DE" sz="1400" b="0" i="1" u="none" strike="noStrike" cap="none">
                          <a:solidFill>
                            <a:schemeClr val="dk1"/>
                          </a:solidFill>
                          <a:latin typeface="Arial"/>
                          <a:ea typeface="Arial"/>
                          <a:cs typeface="Arial"/>
                          <a:sym typeface="Arial"/>
                        </a:rPr>
                        <a:t>breit </a:t>
                      </a:r>
                      <a:r>
                        <a:rPr lang="de-DE" sz="1400" b="0" i="0" u="none" strike="noStrike" cap="none">
                          <a:solidFill>
                            <a:schemeClr val="dk1"/>
                          </a:solidFill>
                          <a:latin typeface="Arial"/>
                          <a:ea typeface="Arial"/>
                          <a:cs typeface="Arial"/>
                          <a:sym typeface="Arial"/>
                        </a:rPr>
                        <a:t>vs. </a:t>
                      </a:r>
                      <a:r>
                        <a:rPr lang="de-DE" sz="1400" b="0" i="1" u="none" strike="noStrike" cap="none">
                          <a:solidFill>
                            <a:schemeClr val="dk1"/>
                          </a:solidFill>
                          <a:latin typeface="Arial"/>
                          <a:ea typeface="Arial"/>
                          <a:cs typeface="Arial"/>
                          <a:sym typeface="Arial"/>
                        </a:rPr>
                        <a:t>klein</a:t>
                      </a:r>
                      <a:r>
                        <a:rPr lang="de-DE" sz="1400" b="0" i="0" u="none" strike="noStrike" cap="none">
                          <a:solidFill>
                            <a:schemeClr val="dk1"/>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rgbClr val="CCECFF"/>
                          </a:solidFill>
                          <a:latin typeface="Arial"/>
                          <a:ea typeface="Arial"/>
                          <a:cs typeface="Arial"/>
                          <a:sym typeface="Arial"/>
                        </a:rPr>
                        <a:t>Brennfläche (im Verhältnis zur am Laser eingestellten Größe)</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extLst>
                  <a:ext uri="{0D108BD9-81ED-4DB2-BD59-A6C34878D82A}">
                    <a16:rowId xmlns:a16="http://schemas.microsoft.com/office/drawing/2014/main" val="10000"/>
                  </a:ext>
                </a:extLst>
              </a:tr>
              <a:tr h="1549600">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chemeClr val="dk1"/>
                          </a:solidFill>
                          <a:latin typeface="Arial"/>
                          <a:ea typeface="Arial"/>
                          <a:cs typeface="Arial"/>
                          <a:sym typeface="Arial"/>
                        </a:rPr>
                        <a:t>Plankonkav </a:t>
                      </a:r>
                      <a:r>
                        <a:rPr lang="de-DE" sz="1400" b="0" i="0" u="none" strike="noStrike" cap="none">
                          <a:solidFill>
                            <a:schemeClr val="dk1"/>
                          </a:solidFill>
                          <a:latin typeface="Arial"/>
                          <a:ea typeface="Arial"/>
                          <a:cs typeface="Arial"/>
                          <a:sym typeface="Arial"/>
                        </a:rPr>
                        <a:t>(stark minus)</a:t>
                      </a:r>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99FF99"/>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0000FF"/>
                          </a:solidFill>
                          <a:latin typeface="Arial"/>
                          <a:ea typeface="Arial"/>
                          <a:cs typeface="Arial"/>
                          <a:sym typeface="Arial"/>
                        </a:rPr>
                        <a:t>Aufrecht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dirty="0">
                          <a:solidFill>
                            <a:srgbClr val="0000FF"/>
                          </a:solidFill>
                          <a:latin typeface="Arial"/>
                          <a:ea typeface="Arial"/>
                          <a:cs typeface="Arial"/>
                          <a:sym typeface="Arial"/>
                        </a:rPr>
                        <a:t>Hoch</a:t>
                      </a:r>
                      <a:endParaRPr dirty="0"/>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0000FF"/>
                          </a:solidFill>
                          <a:latin typeface="Arial"/>
                          <a:ea typeface="Arial"/>
                          <a:cs typeface="Arial"/>
                          <a:sym typeface="Arial"/>
                        </a:rPr>
                        <a:t>Klein</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FFCCCC"/>
                          </a:solidFill>
                          <a:latin typeface="Arial"/>
                          <a:ea typeface="Arial"/>
                          <a:cs typeface="Arial"/>
                          <a:sym typeface="Arial"/>
                        </a:rPr>
                        <a:t>Wie eingestellt</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extLst>
                  <a:ext uri="{0D108BD9-81ED-4DB2-BD59-A6C34878D82A}">
                    <a16:rowId xmlns:a16="http://schemas.microsoft.com/office/drawing/2014/main" val="10001"/>
                  </a:ext>
                </a:extLst>
              </a:tr>
              <a:tr h="1547775">
                <a:tc>
                  <a:txBody>
                    <a:bodyPr/>
                    <a:lstStyle/>
                    <a:p>
                      <a:pPr marL="0" marR="0" lvl="0" indent="0" algn="ctr" rtl="0">
                        <a:lnSpc>
                          <a:spcPct val="85000"/>
                        </a:lnSpc>
                        <a:spcBef>
                          <a:spcPts val="0"/>
                        </a:spcBef>
                        <a:spcAft>
                          <a:spcPts val="0"/>
                        </a:spcAft>
                        <a:buClr>
                          <a:schemeClr val="dk1"/>
                        </a:buClr>
                        <a:buSzPts val="1400"/>
                        <a:buFont typeface="Arial"/>
                        <a:buNone/>
                      </a:pPr>
                      <a:r>
                        <a:rPr lang="de-DE" sz="1400" b="1" i="0" u="none" strike="noStrike" cap="none">
                          <a:solidFill>
                            <a:schemeClr val="dk1"/>
                          </a:solidFill>
                          <a:latin typeface="Arial"/>
                          <a:ea typeface="Arial"/>
                          <a:cs typeface="Arial"/>
                          <a:sym typeface="Arial"/>
                        </a:rPr>
                        <a:t>Hohe Plus-Stärke</a:t>
                      </a:r>
                      <a:endParaRPr/>
                    </a:p>
                    <a:p>
                      <a:pPr marL="0" marR="0" lvl="0" indent="0" algn="ctr" rtl="0">
                        <a:lnSpc>
                          <a:spcPct val="85000"/>
                        </a:lnSpc>
                        <a:spcBef>
                          <a:spcPts val="280"/>
                        </a:spcBef>
                        <a:spcAft>
                          <a:spcPts val="0"/>
                        </a:spcAft>
                        <a:buClr>
                          <a:schemeClr val="dk2"/>
                        </a:buClr>
                        <a:buSzPts val="980"/>
                        <a:buFont typeface="Noto Sans Symbols"/>
                        <a:buNone/>
                      </a:pPr>
                      <a:endParaRPr sz="1400" b="1" i="0" u="none" strike="noStrike" cap="none">
                        <a:solidFill>
                          <a:schemeClr val="dk1"/>
                        </a:solidFill>
                        <a:latin typeface="Arial"/>
                        <a:ea typeface="Arial"/>
                        <a:cs typeface="Arial"/>
                        <a:sym typeface="Arial"/>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99FF99"/>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0000FF"/>
                          </a:solidFill>
                          <a:latin typeface="Arial"/>
                          <a:ea typeface="Arial"/>
                          <a:cs typeface="Arial"/>
                          <a:sym typeface="Arial"/>
                        </a:rPr>
                        <a:t>Umgekehrt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dirty="0">
                          <a:solidFill>
                            <a:srgbClr val="0000FF"/>
                          </a:solidFill>
                          <a:latin typeface="Arial"/>
                          <a:ea typeface="Arial"/>
                          <a:cs typeface="Arial"/>
                          <a:sym typeface="Arial"/>
                        </a:rPr>
                        <a:t>niedrig</a:t>
                      </a:r>
                      <a:endParaRPr dirty="0"/>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0000FF"/>
                          </a:solidFill>
                          <a:latin typeface="Arial"/>
                          <a:ea typeface="Arial"/>
                          <a:cs typeface="Arial"/>
                          <a:sym typeface="Arial"/>
                        </a:rPr>
                        <a:t>Breit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FFCCCC"/>
                          </a:solidFill>
                          <a:latin typeface="Arial"/>
                          <a:ea typeface="Arial"/>
                          <a:cs typeface="Arial"/>
                          <a:sym typeface="Arial"/>
                        </a:rPr>
                        <a:t>1,5–2-fache Setgröße</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extLst>
                  <a:ext uri="{0D108BD9-81ED-4DB2-BD59-A6C34878D82A}">
                    <a16:rowId xmlns:a16="http://schemas.microsoft.com/office/drawing/2014/main" val="10002"/>
                  </a:ext>
                </a:extLst>
              </a:tr>
            </a:tbl>
          </a:graphicData>
        </a:graphic>
      </p:graphicFrame>
      <p:sp>
        <p:nvSpPr>
          <p:cNvPr id="711" name="Google Shape;711;p3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de-DE" sz="1000">
                <a:solidFill>
                  <a:schemeClr val="dk1"/>
                </a:solidFill>
                <a:latin typeface="Arial"/>
                <a:ea typeface="Arial"/>
                <a:cs typeface="Arial"/>
                <a:sym typeface="Arial"/>
              </a:rPr>
              <a:t>35</a:t>
            </a:fld>
            <a:endParaRPr sz="1000">
              <a:solidFill>
                <a:schemeClr val="dk1"/>
              </a:solidFill>
              <a:latin typeface="Arial"/>
              <a:ea typeface="Arial"/>
              <a:cs typeface="Arial"/>
              <a:sym typeface="Arial"/>
            </a:endParaRPr>
          </a:p>
        </p:txBody>
      </p:sp>
      <p:sp>
        <p:nvSpPr>
          <p:cNvPr id="712" name="Google Shape;712;p35"/>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A</a:t>
            </a:r>
            <a:endParaRPr/>
          </a:p>
        </p:txBody>
      </p:sp>
      <p:sp>
        <p:nvSpPr>
          <p:cNvPr id="713" name="Google Shape;713;p35"/>
          <p:cNvSpPr txBox="1"/>
          <p:nvPr/>
        </p:nvSpPr>
        <p:spPr>
          <a:xfrm>
            <a:off x="2018216" y="240268"/>
            <a:ext cx="5117106" cy="579646"/>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a:solidFill>
                  <a:srgbClr val="0000FF"/>
                </a:solidFill>
                <a:latin typeface="Arial"/>
                <a:ea typeface="Arial"/>
                <a:cs typeface="Arial"/>
                <a:sym typeface="Arial"/>
              </a:rPr>
              <a:t>Linsen </a:t>
            </a:r>
            <a:r>
              <a:rPr lang="de-DE" sz="2000" i="1">
                <a:solidFill>
                  <a:srgbClr val="0000FF"/>
                </a:solidFill>
                <a:latin typeface="Arial"/>
                <a:ea typeface="Arial"/>
                <a:cs typeface="Arial"/>
                <a:sym typeface="Arial"/>
              </a:rPr>
              <a:t>für die retinale </a:t>
            </a:r>
            <a:r>
              <a:rPr lang="de-DE" sz="2000" b="1">
                <a:solidFill>
                  <a:srgbClr val="0000FF"/>
                </a:solidFill>
                <a:latin typeface="Arial"/>
                <a:ea typeface="Arial"/>
                <a:cs typeface="Arial"/>
                <a:sym typeface="Arial"/>
              </a:rPr>
              <a:t>Laser</a:t>
            </a:r>
            <a:r>
              <a:rPr lang="de-DE" sz="2000" i="1">
                <a:solidFill>
                  <a:srgbClr val="0000FF"/>
                </a:solidFill>
                <a:latin typeface="Arial"/>
                <a:ea typeface="Arial"/>
                <a:cs typeface="Arial"/>
                <a:sym typeface="Arial"/>
              </a:rPr>
              <a:t>-Photokoagulation</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graphicFrame>
        <p:nvGraphicFramePr>
          <p:cNvPr id="718" name="Google Shape;718;p36"/>
          <p:cNvGraphicFramePr/>
          <p:nvPr/>
        </p:nvGraphicFramePr>
        <p:xfrm>
          <a:off x="530352" y="1828800"/>
          <a:ext cx="8156475" cy="4645150"/>
        </p:xfrm>
        <a:graphic>
          <a:graphicData uri="http://schemas.openxmlformats.org/drawingml/2006/table">
            <a:tbl>
              <a:tblPr>
                <a:noFill/>
                <a:tableStyleId>{FF976D63-C996-4806-90B6-6CD8D6BE7961}</a:tableStyleId>
              </a:tblPr>
              <a:tblGrid>
                <a:gridCol w="1848425">
                  <a:extLst>
                    <a:ext uri="{9D8B030D-6E8A-4147-A177-3AD203B41FA5}">
                      <a16:colId xmlns:a16="http://schemas.microsoft.com/office/drawing/2014/main" val="20000"/>
                    </a:ext>
                  </a:extLst>
                </a:gridCol>
                <a:gridCol w="1414150">
                  <a:extLst>
                    <a:ext uri="{9D8B030D-6E8A-4147-A177-3AD203B41FA5}">
                      <a16:colId xmlns:a16="http://schemas.microsoft.com/office/drawing/2014/main" val="20001"/>
                    </a:ext>
                  </a:extLst>
                </a:gridCol>
                <a:gridCol w="1631300">
                  <a:extLst>
                    <a:ext uri="{9D8B030D-6E8A-4147-A177-3AD203B41FA5}">
                      <a16:colId xmlns:a16="http://schemas.microsoft.com/office/drawing/2014/main" val="20002"/>
                    </a:ext>
                  </a:extLst>
                </a:gridCol>
                <a:gridCol w="1631300">
                  <a:extLst>
                    <a:ext uri="{9D8B030D-6E8A-4147-A177-3AD203B41FA5}">
                      <a16:colId xmlns:a16="http://schemas.microsoft.com/office/drawing/2014/main" val="20003"/>
                    </a:ext>
                  </a:extLst>
                </a:gridCol>
                <a:gridCol w="1631300">
                  <a:extLst>
                    <a:ext uri="{9D8B030D-6E8A-4147-A177-3AD203B41FA5}">
                      <a16:colId xmlns:a16="http://schemas.microsoft.com/office/drawing/2014/main" val="20004"/>
                    </a:ext>
                  </a:extLst>
                </a:gridCol>
              </a:tblGrid>
              <a:tr h="1547775">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dirty="0">
                          <a:solidFill>
                            <a:schemeClr val="dk1"/>
                          </a:solidFill>
                          <a:latin typeface="Arial"/>
                          <a:ea typeface="Arial"/>
                          <a:cs typeface="Arial"/>
                          <a:sym typeface="Arial"/>
                        </a:rPr>
                        <a:t>Zwei grundlegende Arten von Objektiven</a:t>
                      </a:r>
                      <a:endParaRPr dirty="0"/>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C1"/>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chemeClr val="dk1"/>
                          </a:solidFill>
                          <a:latin typeface="Arial"/>
                          <a:ea typeface="Arial"/>
                          <a:cs typeface="Arial"/>
                          <a:sym typeface="Arial"/>
                        </a:rPr>
                        <a:t>Bildausrichtung (</a:t>
                      </a:r>
                      <a:r>
                        <a:rPr lang="de-DE" sz="1400" b="0" i="1" u="none" strike="noStrike" cap="none">
                          <a:solidFill>
                            <a:schemeClr val="dk1"/>
                          </a:solidFill>
                          <a:latin typeface="Arial"/>
                          <a:ea typeface="Arial"/>
                          <a:cs typeface="Arial"/>
                          <a:sym typeface="Arial"/>
                        </a:rPr>
                        <a:t>aufrecht </a:t>
                      </a:r>
                      <a:r>
                        <a:rPr lang="de-DE" sz="1400" b="0" i="0" u="none" strike="noStrike" cap="none">
                          <a:solidFill>
                            <a:schemeClr val="dk1"/>
                          </a:solidFill>
                          <a:latin typeface="Arial"/>
                          <a:ea typeface="Arial"/>
                          <a:cs typeface="Arial"/>
                          <a:sym typeface="Arial"/>
                        </a:rPr>
                        <a:t>vs. </a:t>
                      </a:r>
                      <a:r>
                        <a:rPr lang="de-DE" sz="1400" b="0" i="1" u="none" strike="noStrike" cap="none">
                          <a:solidFill>
                            <a:schemeClr val="dk1"/>
                          </a:solidFill>
                          <a:latin typeface="Arial"/>
                          <a:ea typeface="Arial"/>
                          <a:cs typeface="Arial"/>
                          <a:sym typeface="Arial"/>
                        </a:rPr>
                        <a:t>umgekehrt</a:t>
                      </a:r>
                      <a:r>
                        <a:rPr lang="de-DE" sz="1400" b="0" i="0" u="none" strike="noStrike" cap="none">
                          <a:solidFill>
                            <a:schemeClr val="dk1"/>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chemeClr val="dk1"/>
                          </a:solidFill>
                          <a:latin typeface="Arial"/>
                          <a:ea typeface="Arial"/>
                          <a:cs typeface="Arial"/>
                          <a:sym typeface="Arial"/>
                        </a:rPr>
                        <a:t>Auflösung (</a:t>
                      </a:r>
                      <a:r>
                        <a:rPr lang="de-DE" sz="1400" b="0" i="1" u="none" strike="noStrike" cap="none">
                          <a:solidFill>
                            <a:schemeClr val="dk1"/>
                          </a:solidFill>
                          <a:latin typeface="Arial"/>
                          <a:ea typeface="Arial"/>
                          <a:cs typeface="Arial"/>
                          <a:sym typeface="Arial"/>
                        </a:rPr>
                        <a:t>hoch </a:t>
                      </a:r>
                      <a:r>
                        <a:rPr lang="de-DE" sz="1400" b="0" i="0" u="none" strike="noStrike" cap="none">
                          <a:solidFill>
                            <a:schemeClr val="dk1"/>
                          </a:solidFill>
                          <a:latin typeface="Arial"/>
                          <a:ea typeface="Arial"/>
                          <a:cs typeface="Arial"/>
                          <a:sym typeface="Arial"/>
                        </a:rPr>
                        <a:t>vs. </a:t>
                      </a:r>
                      <a:r>
                        <a:rPr lang="de-DE" sz="1400" b="0" i="1" u="none" strike="noStrike" cap="none">
                          <a:solidFill>
                            <a:schemeClr val="dk1"/>
                          </a:solidFill>
                          <a:latin typeface="Arial"/>
                          <a:ea typeface="Arial"/>
                          <a:cs typeface="Arial"/>
                          <a:sym typeface="Arial"/>
                        </a:rPr>
                        <a:t>niedrig</a:t>
                      </a:r>
                      <a:r>
                        <a:rPr lang="de-DE" sz="1400" b="0" i="0" u="none" strike="noStrike" cap="none">
                          <a:solidFill>
                            <a:schemeClr val="dk1"/>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chemeClr val="dk1"/>
                          </a:solidFill>
                          <a:latin typeface="Arial"/>
                          <a:ea typeface="Arial"/>
                          <a:cs typeface="Arial"/>
                          <a:sym typeface="Arial"/>
                        </a:rPr>
                        <a:t>Sichtfeld (</a:t>
                      </a:r>
                      <a:r>
                        <a:rPr lang="de-DE" sz="1400" b="0" i="1" u="none" strike="noStrike" cap="none">
                          <a:solidFill>
                            <a:schemeClr val="dk1"/>
                          </a:solidFill>
                          <a:latin typeface="Arial"/>
                          <a:ea typeface="Arial"/>
                          <a:cs typeface="Arial"/>
                          <a:sym typeface="Arial"/>
                        </a:rPr>
                        <a:t>breit </a:t>
                      </a:r>
                      <a:r>
                        <a:rPr lang="de-DE" sz="1400" b="0" i="0" u="none" strike="noStrike" cap="none">
                          <a:solidFill>
                            <a:schemeClr val="dk1"/>
                          </a:solidFill>
                          <a:latin typeface="Arial"/>
                          <a:ea typeface="Arial"/>
                          <a:cs typeface="Arial"/>
                          <a:sym typeface="Arial"/>
                        </a:rPr>
                        <a:t>vs. </a:t>
                      </a:r>
                      <a:r>
                        <a:rPr lang="de-DE" sz="1400" b="0" i="1" u="none" strike="noStrike" cap="none">
                          <a:solidFill>
                            <a:schemeClr val="dk1"/>
                          </a:solidFill>
                          <a:latin typeface="Arial"/>
                          <a:ea typeface="Arial"/>
                          <a:cs typeface="Arial"/>
                          <a:sym typeface="Arial"/>
                        </a:rPr>
                        <a:t>klein</a:t>
                      </a:r>
                      <a:r>
                        <a:rPr lang="de-DE" sz="1400" b="0" i="0" u="none" strike="noStrike" cap="none">
                          <a:solidFill>
                            <a:schemeClr val="dk1"/>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chemeClr val="dk1"/>
                          </a:solidFill>
                          <a:latin typeface="Arial"/>
                          <a:ea typeface="Arial"/>
                          <a:cs typeface="Arial"/>
                          <a:sym typeface="Arial"/>
                        </a:rPr>
                        <a:t>Brennfläche (im Verhältnis zur am Laser eingestellten Größe)</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extLst>
                  <a:ext uri="{0D108BD9-81ED-4DB2-BD59-A6C34878D82A}">
                    <a16:rowId xmlns:a16="http://schemas.microsoft.com/office/drawing/2014/main" val="10000"/>
                  </a:ext>
                </a:extLst>
              </a:tr>
              <a:tr h="1549600">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chemeClr val="dk1"/>
                          </a:solidFill>
                          <a:latin typeface="Arial"/>
                          <a:ea typeface="Arial"/>
                          <a:cs typeface="Arial"/>
                          <a:sym typeface="Arial"/>
                        </a:rPr>
                        <a:t>Plankonkav </a:t>
                      </a:r>
                      <a:r>
                        <a:rPr lang="de-DE" sz="1400" b="0" i="0" u="none" strike="noStrike" cap="none">
                          <a:solidFill>
                            <a:schemeClr val="dk1"/>
                          </a:solidFill>
                          <a:latin typeface="Arial"/>
                          <a:ea typeface="Arial"/>
                          <a:cs typeface="Arial"/>
                          <a:sym typeface="Arial"/>
                        </a:rPr>
                        <a:t>(stark minus)</a:t>
                      </a:r>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99FF99"/>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0000FF"/>
                          </a:solidFill>
                          <a:latin typeface="Arial"/>
                          <a:ea typeface="Arial"/>
                          <a:cs typeface="Arial"/>
                          <a:sym typeface="Arial"/>
                        </a:rPr>
                        <a:t>Aufrecht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dirty="0">
                          <a:solidFill>
                            <a:srgbClr val="0000FF"/>
                          </a:solidFill>
                          <a:latin typeface="Arial"/>
                          <a:ea typeface="Arial"/>
                          <a:cs typeface="Arial"/>
                          <a:sym typeface="Arial"/>
                        </a:rPr>
                        <a:t>Hoch</a:t>
                      </a:r>
                      <a:endParaRPr dirty="0"/>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0000FF"/>
                          </a:solidFill>
                          <a:latin typeface="Arial"/>
                          <a:ea typeface="Arial"/>
                          <a:cs typeface="Arial"/>
                          <a:sym typeface="Arial"/>
                        </a:rPr>
                        <a:t>Klein</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FFCCCC"/>
                          </a:solidFill>
                          <a:latin typeface="Arial"/>
                          <a:ea typeface="Arial"/>
                          <a:cs typeface="Arial"/>
                          <a:sym typeface="Arial"/>
                        </a:rPr>
                        <a:t>Wie eingestellt</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extLst>
                  <a:ext uri="{0D108BD9-81ED-4DB2-BD59-A6C34878D82A}">
                    <a16:rowId xmlns:a16="http://schemas.microsoft.com/office/drawing/2014/main" val="10001"/>
                  </a:ext>
                </a:extLst>
              </a:tr>
              <a:tr h="1547775">
                <a:tc>
                  <a:txBody>
                    <a:bodyPr/>
                    <a:lstStyle/>
                    <a:p>
                      <a:pPr marL="0" marR="0" lvl="0" indent="0" algn="ctr" rtl="0">
                        <a:lnSpc>
                          <a:spcPct val="85000"/>
                        </a:lnSpc>
                        <a:spcBef>
                          <a:spcPts val="0"/>
                        </a:spcBef>
                        <a:spcAft>
                          <a:spcPts val="0"/>
                        </a:spcAft>
                        <a:buClr>
                          <a:schemeClr val="dk1"/>
                        </a:buClr>
                        <a:buSzPts val="1400"/>
                        <a:buFont typeface="Arial"/>
                        <a:buNone/>
                      </a:pPr>
                      <a:r>
                        <a:rPr lang="de-DE" sz="1400" b="1" i="0" u="none" strike="noStrike" cap="none">
                          <a:solidFill>
                            <a:schemeClr val="dk1"/>
                          </a:solidFill>
                          <a:latin typeface="Arial"/>
                          <a:ea typeface="Arial"/>
                          <a:cs typeface="Arial"/>
                          <a:sym typeface="Arial"/>
                        </a:rPr>
                        <a:t>Hohe Plus-Stärke</a:t>
                      </a:r>
                      <a:endParaRPr/>
                    </a:p>
                    <a:p>
                      <a:pPr marL="0" marR="0" lvl="0" indent="0" algn="ctr" rtl="0">
                        <a:lnSpc>
                          <a:spcPct val="85000"/>
                        </a:lnSpc>
                        <a:spcBef>
                          <a:spcPts val="280"/>
                        </a:spcBef>
                        <a:spcAft>
                          <a:spcPts val="0"/>
                        </a:spcAft>
                        <a:buClr>
                          <a:schemeClr val="dk2"/>
                        </a:buClr>
                        <a:buSzPts val="980"/>
                        <a:buFont typeface="Noto Sans Symbols"/>
                        <a:buNone/>
                      </a:pPr>
                      <a:endParaRPr sz="1400" b="1" i="0" u="none" strike="noStrike" cap="none">
                        <a:solidFill>
                          <a:schemeClr val="dk1"/>
                        </a:solidFill>
                        <a:latin typeface="Arial"/>
                        <a:ea typeface="Arial"/>
                        <a:cs typeface="Arial"/>
                        <a:sym typeface="Arial"/>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99FF99"/>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0000FF"/>
                          </a:solidFill>
                          <a:latin typeface="Arial"/>
                          <a:ea typeface="Arial"/>
                          <a:cs typeface="Arial"/>
                          <a:sym typeface="Arial"/>
                        </a:rPr>
                        <a:t>Umgekehrt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dirty="0">
                          <a:solidFill>
                            <a:srgbClr val="0000FF"/>
                          </a:solidFill>
                          <a:latin typeface="Arial"/>
                          <a:ea typeface="Arial"/>
                          <a:cs typeface="Arial"/>
                          <a:sym typeface="Arial"/>
                        </a:rPr>
                        <a:t>niedrig</a:t>
                      </a:r>
                      <a:endParaRPr dirty="0"/>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0000FF"/>
                          </a:solidFill>
                          <a:latin typeface="Arial"/>
                          <a:ea typeface="Arial"/>
                          <a:cs typeface="Arial"/>
                          <a:sym typeface="Arial"/>
                        </a:rPr>
                        <a:t>Breit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FFCCCC"/>
                          </a:solidFill>
                          <a:latin typeface="Arial"/>
                          <a:ea typeface="Arial"/>
                          <a:cs typeface="Arial"/>
                          <a:sym typeface="Arial"/>
                        </a:rPr>
                        <a:t>1,5-2-fache Setgröße</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extLst>
                  <a:ext uri="{0D108BD9-81ED-4DB2-BD59-A6C34878D82A}">
                    <a16:rowId xmlns:a16="http://schemas.microsoft.com/office/drawing/2014/main" val="10002"/>
                  </a:ext>
                </a:extLst>
              </a:tr>
            </a:tbl>
          </a:graphicData>
        </a:graphic>
      </p:graphicFrame>
      <p:sp>
        <p:nvSpPr>
          <p:cNvPr id="719" name="Google Shape;719;p3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de-DE" sz="1000">
                <a:solidFill>
                  <a:schemeClr val="dk1"/>
                </a:solidFill>
                <a:latin typeface="Arial"/>
                <a:ea typeface="Arial"/>
                <a:cs typeface="Arial"/>
                <a:sym typeface="Arial"/>
              </a:rPr>
              <a:t>36</a:t>
            </a:fld>
            <a:endParaRPr sz="1000">
              <a:solidFill>
                <a:schemeClr val="dk1"/>
              </a:solidFill>
              <a:latin typeface="Arial"/>
              <a:ea typeface="Arial"/>
              <a:cs typeface="Arial"/>
              <a:sym typeface="Arial"/>
            </a:endParaRPr>
          </a:p>
        </p:txBody>
      </p:sp>
      <p:sp>
        <p:nvSpPr>
          <p:cNvPr id="720" name="Google Shape;720;p36"/>
          <p:cNvSpPr txBox="1"/>
          <p:nvPr/>
        </p:nvSpPr>
        <p:spPr>
          <a:xfrm>
            <a:off x="7555033" y="3858987"/>
            <a:ext cx="434734" cy="58477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200" b="1" i="1">
                <a:solidFill>
                  <a:schemeClr val="dk1"/>
                </a:solidFill>
                <a:latin typeface="Arial"/>
                <a:ea typeface="Arial"/>
                <a:cs typeface="Arial"/>
                <a:sym typeface="Arial"/>
              </a:rPr>
              <a:t>?</a:t>
            </a:r>
            <a:endParaRPr/>
          </a:p>
        </p:txBody>
      </p:sp>
      <p:sp>
        <p:nvSpPr>
          <p:cNvPr id="721" name="Google Shape;721;p36"/>
          <p:cNvSpPr txBox="1"/>
          <p:nvPr/>
        </p:nvSpPr>
        <p:spPr>
          <a:xfrm>
            <a:off x="7555033" y="5452648"/>
            <a:ext cx="434734" cy="58477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200" b="1" i="1">
                <a:solidFill>
                  <a:schemeClr val="dk1"/>
                </a:solidFill>
                <a:latin typeface="Arial"/>
                <a:ea typeface="Arial"/>
                <a:cs typeface="Arial"/>
                <a:sym typeface="Arial"/>
              </a:rPr>
              <a:t>?</a:t>
            </a:r>
            <a:endParaRPr/>
          </a:p>
        </p:txBody>
      </p:sp>
      <p:sp>
        <p:nvSpPr>
          <p:cNvPr id="722" name="Google Shape;722;p36"/>
          <p:cNvSpPr txBox="1"/>
          <p:nvPr/>
        </p:nvSpPr>
        <p:spPr>
          <a:xfrm>
            <a:off x="2018216" y="240268"/>
            <a:ext cx="5117106" cy="579646"/>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a:solidFill>
                  <a:srgbClr val="0000FF"/>
                </a:solidFill>
                <a:latin typeface="Arial"/>
                <a:ea typeface="Arial"/>
                <a:cs typeface="Arial"/>
                <a:sym typeface="Arial"/>
              </a:rPr>
              <a:t>Linsen </a:t>
            </a:r>
            <a:r>
              <a:rPr lang="de-DE" sz="2000" i="1">
                <a:solidFill>
                  <a:srgbClr val="0000FF"/>
                </a:solidFill>
                <a:latin typeface="Arial"/>
                <a:ea typeface="Arial"/>
                <a:cs typeface="Arial"/>
                <a:sym typeface="Arial"/>
              </a:rPr>
              <a:t>für die retinale </a:t>
            </a:r>
            <a:r>
              <a:rPr lang="de-DE" sz="2000" b="1">
                <a:solidFill>
                  <a:srgbClr val="0000FF"/>
                </a:solidFill>
                <a:latin typeface="Arial"/>
                <a:ea typeface="Arial"/>
                <a:cs typeface="Arial"/>
                <a:sym typeface="Arial"/>
              </a:rPr>
              <a:t>Laser</a:t>
            </a:r>
            <a:r>
              <a:rPr lang="de-DE" sz="2000" i="1">
                <a:solidFill>
                  <a:srgbClr val="0000FF"/>
                </a:solidFill>
                <a:latin typeface="Arial"/>
                <a:ea typeface="Arial"/>
                <a:cs typeface="Arial"/>
                <a:sym typeface="Arial"/>
              </a:rPr>
              <a:t>-Photokoagulation</a:t>
            </a:r>
            <a:endParaRPr/>
          </a:p>
        </p:txBody>
      </p:sp>
      <p:sp>
        <p:nvSpPr>
          <p:cNvPr id="723" name="Google Shape;723;p36"/>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F</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27"/>
        <p:cNvGrpSpPr/>
        <p:nvPr/>
      </p:nvGrpSpPr>
      <p:grpSpPr>
        <a:xfrm>
          <a:off x="0" y="0"/>
          <a:ext cx="0" cy="0"/>
          <a:chOff x="0" y="0"/>
          <a:chExt cx="0" cy="0"/>
        </a:xfrm>
      </p:grpSpPr>
      <p:graphicFrame>
        <p:nvGraphicFramePr>
          <p:cNvPr id="728" name="Google Shape;728;p37"/>
          <p:cNvGraphicFramePr/>
          <p:nvPr/>
        </p:nvGraphicFramePr>
        <p:xfrm>
          <a:off x="530352" y="1828800"/>
          <a:ext cx="8156475" cy="4645150"/>
        </p:xfrm>
        <a:graphic>
          <a:graphicData uri="http://schemas.openxmlformats.org/drawingml/2006/table">
            <a:tbl>
              <a:tblPr>
                <a:noFill/>
                <a:tableStyleId>{FF976D63-C996-4806-90B6-6CD8D6BE7961}</a:tableStyleId>
              </a:tblPr>
              <a:tblGrid>
                <a:gridCol w="1848425">
                  <a:extLst>
                    <a:ext uri="{9D8B030D-6E8A-4147-A177-3AD203B41FA5}">
                      <a16:colId xmlns:a16="http://schemas.microsoft.com/office/drawing/2014/main" val="20000"/>
                    </a:ext>
                  </a:extLst>
                </a:gridCol>
                <a:gridCol w="1414150">
                  <a:extLst>
                    <a:ext uri="{9D8B030D-6E8A-4147-A177-3AD203B41FA5}">
                      <a16:colId xmlns:a16="http://schemas.microsoft.com/office/drawing/2014/main" val="20001"/>
                    </a:ext>
                  </a:extLst>
                </a:gridCol>
                <a:gridCol w="1631300">
                  <a:extLst>
                    <a:ext uri="{9D8B030D-6E8A-4147-A177-3AD203B41FA5}">
                      <a16:colId xmlns:a16="http://schemas.microsoft.com/office/drawing/2014/main" val="20002"/>
                    </a:ext>
                  </a:extLst>
                </a:gridCol>
                <a:gridCol w="1631300">
                  <a:extLst>
                    <a:ext uri="{9D8B030D-6E8A-4147-A177-3AD203B41FA5}">
                      <a16:colId xmlns:a16="http://schemas.microsoft.com/office/drawing/2014/main" val="20003"/>
                    </a:ext>
                  </a:extLst>
                </a:gridCol>
                <a:gridCol w="1631300">
                  <a:extLst>
                    <a:ext uri="{9D8B030D-6E8A-4147-A177-3AD203B41FA5}">
                      <a16:colId xmlns:a16="http://schemas.microsoft.com/office/drawing/2014/main" val="20004"/>
                    </a:ext>
                  </a:extLst>
                </a:gridCol>
              </a:tblGrid>
              <a:tr h="1547775">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dirty="0">
                          <a:solidFill>
                            <a:schemeClr val="dk1"/>
                          </a:solidFill>
                          <a:latin typeface="Arial"/>
                          <a:ea typeface="Arial"/>
                          <a:cs typeface="Arial"/>
                          <a:sym typeface="Arial"/>
                        </a:rPr>
                        <a:t>Zwei grundlegende Arten von Objektiven</a:t>
                      </a:r>
                      <a:endParaRPr dirty="0"/>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C1"/>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chemeClr val="dk1"/>
                          </a:solidFill>
                          <a:latin typeface="Arial"/>
                          <a:ea typeface="Arial"/>
                          <a:cs typeface="Arial"/>
                          <a:sym typeface="Arial"/>
                        </a:rPr>
                        <a:t>Bildausrichtung (</a:t>
                      </a:r>
                      <a:r>
                        <a:rPr lang="de-DE" sz="1400" b="0" i="1" u="none" strike="noStrike" cap="none">
                          <a:solidFill>
                            <a:schemeClr val="dk1"/>
                          </a:solidFill>
                          <a:latin typeface="Arial"/>
                          <a:ea typeface="Arial"/>
                          <a:cs typeface="Arial"/>
                          <a:sym typeface="Arial"/>
                        </a:rPr>
                        <a:t>aufrecht </a:t>
                      </a:r>
                      <a:r>
                        <a:rPr lang="de-DE" sz="1400" b="0" i="0" u="none" strike="noStrike" cap="none">
                          <a:solidFill>
                            <a:schemeClr val="dk1"/>
                          </a:solidFill>
                          <a:latin typeface="Arial"/>
                          <a:ea typeface="Arial"/>
                          <a:cs typeface="Arial"/>
                          <a:sym typeface="Arial"/>
                        </a:rPr>
                        <a:t>vs. </a:t>
                      </a:r>
                      <a:r>
                        <a:rPr lang="de-DE" sz="1400" b="0" i="1" u="none" strike="noStrike" cap="none">
                          <a:solidFill>
                            <a:schemeClr val="dk1"/>
                          </a:solidFill>
                          <a:latin typeface="Arial"/>
                          <a:ea typeface="Arial"/>
                          <a:cs typeface="Arial"/>
                          <a:sym typeface="Arial"/>
                        </a:rPr>
                        <a:t>umgekehrt</a:t>
                      </a:r>
                      <a:r>
                        <a:rPr lang="de-DE" sz="1400" b="0" i="0" u="none" strike="noStrike" cap="none">
                          <a:solidFill>
                            <a:schemeClr val="dk1"/>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chemeClr val="dk1"/>
                          </a:solidFill>
                          <a:latin typeface="Arial"/>
                          <a:ea typeface="Arial"/>
                          <a:cs typeface="Arial"/>
                          <a:sym typeface="Arial"/>
                        </a:rPr>
                        <a:t>Auflösung (</a:t>
                      </a:r>
                      <a:r>
                        <a:rPr lang="de-DE" sz="1400" b="0" i="1" u="none" strike="noStrike" cap="none">
                          <a:solidFill>
                            <a:schemeClr val="dk1"/>
                          </a:solidFill>
                          <a:latin typeface="Arial"/>
                          <a:ea typeface="Arial"/>
                          <a:cs typeface="Arial"/>
                          <a:sym typeface="Arial"/>
                        </a:rPr>
                        <a:t>hoch </a:t>
                      </a:r>
                      <a:r>
                        <a:rPr lang="de-DE" sz="1400" b="0" i="0" u="none" strike="noStrike" cap="none">
                          <a:solidFill>
                            <a:schemeClr val="dk1"/>
                          </a:solidFill>
                          <a:latin typeface="Arial"/>
                          <a:ea typeface="Arial"/>
                          <a:cs typeface="Arial"/>
                          <a:sym typeface="Arial"/>
                        </a:rPr>
                        <a:t>vs. </a:t>
                      </a:r>
                      <a:r>
                        <a:rPr lang="de-DE" sz="1400" b="0" i="1" u="none" strike="noStrike" cap="none">
                          <a:solidFill>
                            <a:schemeClr val="dk1"/>
                          </a:solidFill>
                          <a:latin typeface="Arial"/>
                          <a:ea typeface="Arial"/>
                          <a:cs typeface="Arial"/>
                          <a:sym typeface="Arial"/>
                        </a:rPr>
                        <a:t>niedrig</a:t>
                      </a:r>
                      <a:r>
                        <a:rPr lang="de-DE" sz="1400" b="0" i="0" u="none" strike="noStrike" cap="none">
                          <a:solidFill>
                            <a:schemeClr val="dk1"/>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chemeClr val="dk1"/>
                          </a:solidFill>
                          <a:latin typeface="Arial"/>
                          <a:ea typeface="Arial"/>
                          <a:cs typeface="Arial"/>
                          <a:sym typeface="Arial"/>
                        </a:rPr>
                        <a:t>Sichtfeld (</a:t>
                      </a:r>
                      <a:r>
                        <a:rPr lang="de-DE" sz="1400" b="0" i="1" u="none" strike="noStrike" cap="none">
                          <a:solidFill>
                            <a:schemeClr val="dk1"/>
                          </a:solidFill>
                          <a:latin typeface="Arial"/>
                          <a:ea typeface="Arial"/>
                          <a:cs typeface="Arial"/>
                          <a:sym typeface="Arial"/>
                        </a:rPr>
                        <a:t>breit </a:t>
                      </a:r>
                      <a:r>
                        <a:rPr lang="de-DE" sz="1400" b="0" i="0" u="none" strike="noStrike" cap="none">
                          <a:solidFill>
                            <a:schemeClr val="dk1"/>
                          </a:solidFill>
                          <a:latin typeface="Arial"/>
                          <a:ea typeface="Arial"/>
                          <a:cs typeface="Arial"/>
                          <a:sym typeface="Arial"/>
                        </a:rPr>
                        <a:t>vs. </a:t>
                      </a:r>
                      <a:r>
                        <a:rPr lang="de-DE" sz="1400" b="0" i="1" u="none" strike="noStrike" cap="none">
                          <a:solidFill>
                            <a:schemeClr val="dk1"/>
                          </a:solidFill>
                          <a:latin typeface="Arial"/>
                          <a:ea typeface="Arial"/>
                          <a:cs typeface="Arial"/>
                          <a:sym typeface="Arial"/>
                        </a:rPr>
                        <a:t>klein</a:t>
                      </a:r>
                      <a:r>
                        <a:rPr lang="de-DE" sz="1400" b="0" i="0" u="none" strike="noStrike" cap="none">
                          <a:solidFill>
                            <a:schemeClr val="dk1"/>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chemeClr val="dk1"/>
                          </a:solidFill>
                          <a:latin typeface="Arial"/>
                          <a:ea typeface="Arial"/>
                          <a:cs typeface="Arial"/>
                          <a:sym typeface="Arial"/>
                        </a:rPr>
                        <a:t>Brennfläche (im Verhältnis zur am Laser eingestellten Größe)</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extLst>
                  <a:ext uri="{0D108BD9-81ED-4DB2-BD59-A6C34878D82A}">
                    <a16:rowId xmlns:a16="http://schemas.microsoft.com/office/drawing/2014/main" val="10000"/>
                  </a:ext>
                </a:extLst>
              </a:tr>
              <a:tr h="1549600">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chemeClr val="dk1"/>
                          </a:solidFill>
                          <a:latin typeface="Arial"/>
                          <a:ea typeface="Arial"/>
                          <a:cs typeface="Arial"/>
                          <a:sym typeface="Arial"/>
                        </a:rPr>
                        <a:t>Plankonkav </a:t>
                      </a:r>
                      <a:r>
                        <a:rPr lang="de-DE" sz="1400" b="0" i="0" u="none" strike="noStrike" cap="none">
                          <a:solidFill>
                            <a:schemeClr val="dk1"/>
                          </a:solidFill>
                          <a:latin typeface="Arial"/>
                          <a:ea typeface="Arial"/>
                          <a:cs typeface="Arial"/>
                          <a:sym typeface="Arial"/>
                        </a:rPr>
                        <a:t>(stark minus)</a:t>
                      </a:r>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99FF99"/>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0000FF"/>
                          </a:solidFill>
                          <a:latin typeface="Arial"/>
                          <a:ea typeface="Arial"/>
                          <a:cs typeface="Arial"/>
                          <a:sym typeface="Arial"/>
                        </a:rPr>
                        <a:t>Aufrecht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dirty="0">
                          <a:solidFill>
                            <a:srgbClr val="0000FF"/>
                          </a:solidFill>
                          <a:latin typeface="Arial"/>
                          <a:ea typeface="Arial"/>
                          <a:cs typeface="Arial"/>
                          <a:sym typeface="Arial"/>
                        </a:rPr>
                        <a:t>Hoch</a:t>
                      </a:r>
                      <a:endParaRPr dirty="0"/>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0000FF"/>
                          </a:solidFill>
                          <a:latin typeface="Arial"/>
                          <a:ea typeface="Arial"/>
                          <a:cs typeface="Arial"/>
                          <a:sym typeface="Arial"/>
                        </a:rPr>
                        <a:t>Klein</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0000FF"/>
                          </a:solidFill>
                          <a:latin typeface="Arial"/>
                          <a:ea typeface="Arial"/>
                          <a:cs typeface="Arial"/>
                          <a:sym typeface="Arial"/>
                        </a:rPr>
                        <a:t>Wie eingestellt</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extLst>
                  <a:ext uri="{0D108BD9-81ED-4DB2-BD59-A6C34878D82A}">
                    <a16:rowId xmlns:a16="http://schemas.microsoft.com/office/drawing/2014/main" val="10001"/>
                  </a:ext>
                </a:extLst>
              </a:tr>
              <a:tr h="1547775">
                <a:tc>
                  <a:txBody>
                    <a:bodyPr/>
                    <a:lstStyle/>
                    <a:p>
                      <a:pPr marL="0" marR="0" lvl="0" indent="0" algn="ctr" rtl="0">
                        <a:lnSpc>
                          <a:spcPct val="85000"/>
                        </a:lnSpc>
                        <a:spcBef>
                          <a:spcPts val="0"/>
                        </a:spcBef>
                        <a:spcAft>
                          <a:spcPts val="0"/>
                        </a:spcAft>
                        <a:buClr>
                          <a:schemeClr val="dk1"/>
                        </a:buClr>
                        <a:buSzPts val="1400"/>
                        <a:buFont typeface="Arial"/>
                        <a:buNone/>
                      </a:pPr>
                      <a:r>
                        <a:rPr lang="de-DE" sz="1400" b="1" i="0" u="none" strike="noStrike" cap="none">
                          <a:solidFill>
                            <a:schemeClr val="dk1"/>
                          </a:solidFill>
                          <a:latin typeface="Arial"/>
                          <a:ea typeface="Arial"/>
                          <a:cs typeface="Arial"/>
                          <a:sym typeface="Arial"/>
                        </a:rPr>
                        <a:t>Hohe Plus-Stärke</a:t>
                      </a:r>
                      <a:endParaRPr/>
                    </a:p>
                    <a:p>
                      <a:pPr marL="0" marR="0" lvl="0" indent="0" algn="ctr" rtl="0">
                        <a:lnSpc>
                          <a:spcPct val="85000"/>
                        </a:lnSpc>
                        <a:spcBef>
                          <a:spcPts val="280"/>
                        </a:spcBef>
                        <a:spcAft>
                          <a:spcPts val="0"/>
                        </a:spcAft>
                        <a:buClr>
                          <a:schemeClr val="dk2"/>
                        </a:buClr>
                        <a:buSzPts val="980"/>
                        <a:buFont typeface="Noto Sans Symbols"/>
                        <a:buNone/>
                      </a:pPr>
                      <a:endParaRPr sz="1400" b="1" i="0" u="none" strike="noStrike" cap="none">
                        <a:solidFill>
                          <a:schemeClr val="dk1"/>
                        </a:solidFill>
                        <a:latin typeface="Arial"/>
                        <a:ea typeface="Arial"/>
                        <a:cs typeface="Arial"/>
                        <a:sym typeface="Arial"/>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99FF99"/>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0000FF"/>
                          </a:solidFill>
                          <a:latin typeface="Arial"/>
                          <a:ea typeface="Arial"/>
                          <a:cs typeface="Arial"/>
                          <a:sym typeface="Arial"/>
                        </a:rPr>
                        <a:t>Umgekehrt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dirty="0">
                          <a:solidFill>
                            <a:srgbClr val="0000FF"/>
                          </a:solidFill>
                          <a:latin typeface="Arial"/>
                          <a:ea typeface="Arial"/>
                          <a:cs typeface="Arial"/>
                          <a:sym typeface="Arial"/>
                        </a:rPr>
                        <a:t>niedrig</a:t>
                      </a:r>
                      <a:endParaRPr dirty="0"/>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0000FF"/>
                          </a:solidFill>
                          <a:latin typeface="Arial"/>
                          <a:ea typeface="Arial"/>
                          <a:cs typeface="Arial"/>
                          <a:sym typeface="Arial"/>
                        </a:rPr>
                        <a:t>Breit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0000FF"/>
                          </a:solidFill>
                          <a:latin typeface="Arial"/>
                          <a:ea typeface="Arial"/>
                          <a:cs typeface="Arial"/>
                          <a:sym typeface="Arial"/>
                        </a:rPr>
                        <a:t>1,5–2-fache Setgröße</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extLst>
                  <a:ext uri="{0D108BD9-81ED-4DB2-BD59-A6C34878D82A}">
                    <a16:rowId xmlns:a16="http://schemas.microsoft.com/office/drawing/2014/main" val="10002"/>
                  </a:ext>
                </a:extLst>
              </a:tr>
            </a:tbl>
          </a:graphicData>
        </a:graphic>
      </p:graphicFrame>
      <p:sp>
        <p:nvSpPr>
          <p:cNvPr id="729" name="Google Shape;729;p3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de-DE" sz="1000">
                <a:solidFill>
                  <a:schemeClr val="dk1"/>
                </a:solidFill>
                <a:latin typeface="Arial"/>
                <a:ea typeface="Arial"/>
                <a:cs typeface="Arial"/>
                <a:sym typeface="Arial"/>
              </a:rPr>
              <a:t>37</a:t>
            </a:fld>
            <a:endParaRPr sz="1000">
              <a:solidFill>
                <a:schemeClr val="dk1"/>
              </a:solidFill>
              <a:latin typeface="Arial"/>
              <a:ea typeface="Arial"/>
              <a:cs typeface="Arial"/>
              <a:sym typeface="Arial"/>
            </a:endParaRPr>
          </a:p>
        </p:txBody>
      </p:sp>
      <p:sp>
        <p:nvSpPr>
          <p:cNvPr id="730" name="Google Shape;730;p37"/>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A</a:t>
            </a:r>
            <a:endParaRPr/>
          </a:p>
        </p:txBody>
      </p:sp>
      <p:sp>
        <p:nvSpPr>
          <p:cNvPr id="731" name="Google Shape;731;p37"/>
          <p:cNvSpPr txBox="1"/>
          <p:nvPr/>
        </p:nvSpPr>
        <p:spPr>
          <a:xfrm>
            <a:off x="2018216" y="240268"/>
            <a:ext cx="5117106" cy="579646"/>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a:solidFill>
                  <a:srgbClr val="0000FF"/>
                </a:solidFill>
                <a:latin typeface="Arial"/>
                <a:ea typeface="Arial"/>
                <a:cs typeface="Arial"/>
                <a:sym typeface="Arial"/>
              </a:rPr>
              <a:t>Linsen </a:t>
            </a:r>
            <a:r>
              <a:rPr lang="de-DE" sz="2000" i="1">
                <a:solidFill>
                  <a:srgbClr val="0000FF"/>
                </a:solidFill>
                <a:latin typeface="Arial"/>
                <a:ea typeface="Arial"/>
                <a:cs typeface="Arial"/>
                <a:sym typeface="Arial"/>
              </a:rPr>
              <a:t>für die retinale </a:t>
            </a:r>
            <a:r>
              <a:rPr lang="de-DE" sz="2000" b="1">
                <a:solidFill>
                  <a:srgbClr val="0000FF"/>
                </a:solidFill>
                <a:latin typeface="Arial"/>
                <a:ea typeface="Arial"/>
                <a:cs typeface="Arial"/>
                <a:sym typeface="Arial"/>
              </a:rPr>
              <a:t>Laser</a:t>
            </a:r>
            <a:r>
              <a:rPr lang="de-DE" sz="2000" i="1">
                <a:solidFill>
                  <a:srgbClr val="0000FF"/>
                </a:solidFill>
                <a:latin typeface="Arial"/>
                <a:ea typeface="Arial"/>
                <a:cs typeface="Arial"/>
                <a:sym typeface="Arial"/>
              </a:rPr>
              <a:t>-Photokoagulation</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graphicFrame>
        <p:nvGraphicFramePr>
          <p:cNvPr id="736" name="Google Shape;736;p38"/>
          <p:cNvGraphicFramePr/>
          <p:nvPr/>
        </p:nvGraphicFramePr>
        <p:xfrm>
          <a:off x="530352" y="1828800"/>
          <a:ext cx="8156475" cy="4645150"/>
        </p:xfrm>
        <a:graphic>
          <a:graphicData uri="http://schemas.openxmlformats.org/drawingml/2006/table">
            <a:tbl>
              <a:tblPr>
                <a:noFill/>
                <a:tableStyleId>{FF976D63-C996-4806-90B6-6CD8D6BE7961}</a:tableStyleId>
              </a:tblPr>
              <a:tblGrid>
                <a:gridCol w="1848425">
                  <a:extLst>
                    <a:ext uri="{9D8B030D-6E8A-4147-A177-3AD203B41FA5}">
                      <a16:colId xmlns:a16="http://schemas.microsoft.com/office/drawing/2014/main" val="20000"/>
                    </a:ext>
                  </a:extLst>
                </a:gridCol>
                <a:gridCol w="1414150">
                  <a:extLst>
                    <a:ext uri="{9D8B030D-6E8A-4147-A177-3AD203B41FA5}">
                      <a16:colId xmlns:a16="http://schemas.microsoft.com/office/drawing/2014/main" val="20001"/>
                    </a:ext>
                  </a:extLst>
                </a:gridCol>
                <a:gridCol w="1631300">
                  <a:extLst>
                    <a:ext uri="{9D8B030D-6E8A-4147-A177-3AD203B41FA5}">
                      <a16:colId xmlns:a16="http://schemas.microsoft.com/office/drawing/2014/main" val="20002"/>
                    </a:ext>
                  </a:extLst>
                </a:gridCol>
                <a:gridCol w="1631300">
                  <a:extLst>
                    <a:ext uri="{9D8B030D-6E8A-4147-A177-3AD203B41FA5}">
                      <a16:colId xmlns:a16="http://schemas.microsoft.com/office/drawing/2014/main" val="20003"/>
                    </a:ext>
                  </a:extLst>
                </a:gridCol>
                <a:gridCol w="1631300">
                  <a:extLst>
                    <a:ext uri="{9D8B030D-6E8A-4147-A177-3AD203B41FA5}">
                      <a16:colId xmlns:a16="http://schemas.microsoft.com/office/drawing/2014/main" val="20004"/>
                    </a:ext>
                  </a:extLst>
                </a:gridCol>
              </a:tblGrid>
              <a:tr h="1547775">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dirty="0">
                          <a:solidFill>
                            <a:schemeClr val="dk1"/>
                          </a:solidFill>
                          <a:latin typeface="Arial"/>
                          <a:ea typeface="Arial"/>
                          <a:cs typeface="Arial"/>
                          <a:sym typeface="Arial"/>
                        </a:rPr>
                        <a:t>Zwei grundlegende Arten von Objektiven</a:t>
                      </a:r>
                      <a:endParaRPr dirty="0"/>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C1"/>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chemeClr val="dk1"/>
                          </a:solidFill>
                          <a:latin typeface="Arial"/>
                          <a:ea typeface="Arial"/>
                          <a:cs typeface="Arial"/>
                          <a:sym typeface="Arial"/>
                        </a:rPr>
                        <a:t>Bildausrichtung (</a:t>
                      </a:r>
                      <a:r>
                        <a:rPr lang="de-DE" sz="1400" b="0" i="1" u="none" strike="noStrike" cap="none">
                          <a:solidFill>
                            <a:schemeClr val="dk1"/>
                          </a:solidFill>
                          <a:latin typeface="Arial"/>
                          <a:ea typeface="Arial"/>
                          <a:cs typeface="Arial"/>
                          <a:sym typeface="Arial"/>
                        </a:rPr>
                        <a:t>aufrecht </a:t>
                      </a:r>
                      <a:r>
                        <a:rPr lang="de-DE" sz="1400" b="0" i="0" u="none" strike="noStrike" cap="none">
                          <a:solidFill>
                            <a:schemeClr val="dk1"/>
                          </a:solidFill>
                          <a:latin typeface="Arial"/>
                          <a:ea typeface="Arial"/>
                          <a:cs typeface="Arial"/>
                          <a:sym typeface="Arial"/>
                        </a:rPr>
                        <a:t>vs. </a:t>
                      </a:r>
                      <a:r>
                        <a:rPr lang="de-DE" sz="1400" b="0" i="1" u="none" strike="noStrike" cap="none">
                          <a:solidFill>
                            <a:schemeClr val="dk1"/>
                          </a:solidFill>
                          <a:latin typeface="Arial"/>
                          <a:ea typeface="Arial"/>
                          <a:cs typeface="Arial"/>
                          <a:sym typeface="Arial"/>
                        </a:rPr>
                        <a:t>umgekehrt</a:t>
                      </a:r>
                      <a:r>
                        <a:rPr lang="de-DE" sz="1400" b="0" i="0" u="none" strike="noStrike" cap="none">
                          <a:solidFill>
                            <a:schemeClr val="dk1"/>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chemeClr val="dk1"/>
                          </a:solidFill>
                          <a:latin typeface="Arial"/>
                          <a:ea typeface="Arial"/>
                          <a:cs typeface="Arial"/>
                          <a:sym typeface="Arial"/>
                        </a:rPr>
                        <a:t>Auflösung (</a:t>
                      </a:r>
                      <a:r>
                        <a:rPr lang="de-DE" sz="1400" b="0" i="1" u="none" strike="noStrike" cap="none">
                          <a:solidFill>
                            <a:schemeClr val="dk1"/>
                          </a:solidFill>
                          <a:latin typeface="Arial"/>
                          <a:ea typeface="Arial"/>
                          <a:cs typeface="Arial"/>
                          <a:sym typeface="Arial"/>
                        </a:rPr>
                        <a:t>hoch </a:t>
                      </a:r>
                      <a:r>
                        <a:rPr lang="de-DE" sz="1400" b="0" i="0" u="none" strike="noStrike" cap="none">
                          <a:solidFill>
                            <a:schemeClr val="dk1"/>
                          </a:solidFill>
                          <a:latin typeface="Arial"/>
                          <a:ea typeface="Arial"/>
                          <a:cs typeface="Arial"/>
                          <a:sym typeface="Arial"/>
                        </a:rPr>
                        <a:t>vs. </a:t>
                      </a:r>
                      <a:r>
                        <a:rPr lang="de-DE" sz="1400" b="0" i="1" u="none" strike="noStrike" cap="none">
                          <a:solidFill>
                            <a:schemeClr val="dk1"/>
                          </a:solidFill>
                          <a:latin typeface="Arial"/>
                          <a:ea typeface="Arial"/>
                          <a:cs typeface="Arial"/>
                          <a:sym typeface="Arial"/>
                        </a:rPr>
                        <a:t>niedrig</a:t>
                      </a:r>
                      <a:r>
                        <a:rPr lang="de-DE" sz="1400" b="0" i="0" u="none" strike="noStrike" cap="none">
                          <a:solidFill>
                            <a:schemeClr val="dk1"/>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chemeClr val="dk1"/>
                          </a:solidFill>
                          <a:latin typeface="Arial"/>
                          <a:ea typeface="Arial"/>
                          <a:cs typeface="Arial"/>
                          <a:sym typeface="Arial"/>
                        </a:rPr>
                        <a:t>Sichtfeld (</a:t>
                      </a:r>
                      <a:r>
                        <a:rPr lang="de-DE" sz="1400" b="0" i="1" u="none" strike="noStrike" cap="none">
                          <a:solidFill>
                            <a:schemeClr val="dk1"/>
                          </a:solidFill>
                          <a:latin typeface="Arial"/>
                          <a:ea typeface="Arial"/>
                          <a:cs typeface="Arial"/>
                          <a:sym typeface="Arial"/>
                        </a:rPr>
                        <a:t>breit </a:t>
                      </a:r>
                      <a:r>
                        <a:rPr lang="de-DE" sz="1400" b="0" i="0" u="none" strike="noStrike" cap="none">
                          <a:solidFill>
                            <a:schemeClr val="dk1"/>
                          </a:solidFill>
                          <a:latin typeface="Arial"/>
                          <a:ea typeface="Arial"/>
                          <a:cs typeface="Arial"/>
                          <a:sym typeface="Arial"/>
                        </a:rPr>
                        <a:t>vs. </a:t>
                      </a:r>
                      <a:r>
                        <a:rPr lang="de-DE" sz="1400" b="0" i="1" u="none" strike="noStrike" cap="none">
                          <a:solidFill>
                            <a:schemeClr val="dk1"/>
                          </a:solidFill>
                          <a:latin typeface="Arial"/>
                          <a:ea typeface="Arial"/>
                          <a:cs typeface="Arial"/>
                          <a:sym typeface="Arial"/>
                        </a:rPr>
                        <a:t>klein</a:t>
                      </a:r>
                      <a:r>
                        <a:rPr lang="de-DE" sz="1400" b="0" i="0" u="none" strike="noStrike" cap="none">
                          <a:solidFill>
                            <a:schemeClr val="dk1"/>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chemeClr val="dk1"/>
                          </a:solidFill>
                          <a:latin typeface="Arial"/>
                          <a:ea typeface="Arial"/>
                          <a:cs typeface="Arial"/>
                          <a:sym typeface="Arial"/>
                        </a:rPr>
                        <a:t>Brennfläche (im Verhältnis zur am Laser eingestellten Größe)</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extLst>
                  <a:ext uri="{0D108BD9-81ED-4DB2-BD59-A6C34878D82A}">
                    <a16:rowId xmlns:a16="http://schemas.microsoft.com/office/drawing/2014/main" val="10000"/>
                  </a:ext>
                </a:extLst>
              </a:tr>
              <a:tr h="1549600">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chemeClr val="dk1"/>
                          </a:solidFill>
                          <a:latin typeface="Arial"/>
                          <a:ea typeface="Arial"/>
                          <a:cs typeface="Arial"/>
                          <a:sym typeface="Arial"/>
                        </a:rPr>
                        <a:t>Plankonkav </a:t>
                      </a:r>
                      <a:r>
                        <a:rPr lang="de-DE" sz="1400" b="0" i="0" u="none" strike="noStrike" cap="none">
                          <a:solidFill>
                            <a:schemeClr val="dk1"/>
                          </a:solidFill>
                          <a:latin typeface="Arial"/>
                          <a:ea typeface="Arial"/>
                          <a:cs typeface="Arial"/>
                          <a:sym typeface="Arial"/>
                        </a:rPr>
                        <a:t>(stark minus)</a:t>
                      </a:r>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99FF99"/>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0000FF"/>
                          </a:solidFill>
                          <a:latin typeface="Arial"/>
                          <a:ea typeface="Arial"/>
                          <a:cs typeface="Arial"/>
                          <a:sym typeface="Arial"/>
                        </a:rPr>
                        <a:t>Aufrecht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dirty="0">
                          <a:solidFill>
                            <a:srgbClr val="0000FF"/>
                          </a:solidFill>
                          <a:latin typeface="Arial"/>
                          <a:ea typeface="Arial"/>
                          <a:cs typeface="Arial"/>
                          <a:sym typeface="Arial"/>
                        </a:rPr>
                        <a:t>Hoch</a:t>
                      </a:r>
                      <a:endParaRPr dirty="0"/>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0000FF"/>
                          </a:solidFill>
                          <a:latin typeface="Arial"/>
                          <a:ea typeface="Arial"/>
                          <a:cs typeface="Arial"/>
                          <a:sym typeface="Arial"/>
                        </a:rPr>
                        <a:t>Klein</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0000FF"/>
                          </a:solidFill>
                          <a:latin typeface="Arial"/>
                          <a:ea typeface="Arial"/>
                          <a:cs typeface="Arial"/>
                          <a:sym typeface="Arial"/>
                        </a:rPr>
                        <a:t>Wie eingestellt</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extLst>
                  <a:ext uri="{0D108BD9-81ED-4DB2-BD59-A6C34878D82A}">
                    <a16:rowId xmlns:a16="http://schemas.microsoft.com/office/drawing/2014/main" val="10001"/>
                  </a:ext>
                </a:extLst>
              </a:tr>
              <a:tr h="1547775">
                <a:tc>
                  <a:txBody>
                    <a:bodyPr/>
                    <a:lstStyle/>
                    <a:p>
                      <a:pPr marL="0" marR="0" lvl="0" indent="0" algn="ctr" rtl="0">
                        <a:lnSpc>
                          <a:spcPct val="85000"/>
                        </a:lnSpc>
                        <a:spcBef>
                          <a:spcPts val="0"/>
                        </a:spcBef>
                        <a:spcAft>
                          <a:spcPts val="0"/>
                        </a:spcAft>
                        <a:buClr>
                          <a:srgbClr val="B2B2B2"/>
                        </a:buClr>
                        <a:buSzPts val="1400"/>
                        <a:buFont typeface="Arial"/>
                        <a:buNone/>
                      </a:pPr>
                      <a:r>
                        <a:rPr lang="de-DE" sz="1400" b="1" i="0" u="none" strike="noStrike" cap="none">
                          <a:solidFill>
                            <a:srgbClr val="B2B2B2"/>
                          </a:solidFill>
                          <a:latin typeface="Arial"/>
                          <a:ea typeface="Arial"/>
                          <a:cs typeface="Arial"/>
                          <a:sym typeface="Arial"/>
                        </a:rPr>
                        <a:t>Hohe Plus-Stärke</a:t>
                      </a:r>
                      <a:endParaRPr/>
                    </a:p>
                    <a:p>
                      <a:pPr marL="0" marR="0" lvl="0" indent="0" algn="ctr" rtl="0">
                        <a:lnSpc>
                          <a:spcPct val="85000"/>
                        </a:lnSpc>
                        <a:spcBef>
                          <a:spcPts val="280"/>
                        </a:spcBef>
                        <a:spcAft>
                          <a:spcPts val="0"/>
                        </a:spcAft>
                        <a:buClr>
                          <a:schemeClr val="dk2"/>
                        </a:buClr>
                        <a:buSzPts val="980"/>
                        <a:buFont typeface="Noto Sans Symbols"/>
                        <a:buNone/>
                      </a:pPr>
                      <a:endParaRPr sz="1400" b="1" i="0" u="none" strike="noStrike" cap="none">
                        <a:solidFill>
                          <a:srgbClr val="B2B2B2"/>
                        </a:solidFill>
                        <a:latin typeface="Arial"/>
                        <a:ea typeface="Arial"/>
                        <a:cs typeface="Arial"/>
                        <a:sym typeface="Arial"/>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99FF99"/>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B2B2B2"/>
                          </a:solidFill>
                          <a:latin typeface="Arial"/>
                          <a:ea typeface="Arial"/>
                          <a:cs typeface="Arial"/>
                          <a:sym typeface="Arial"/>
                        </a:rPr>
                        <a:t>Umgekehrt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dirty="0">
                          <a:solidFill>
                            <a:srgbClr val="B2B2B2"/>
                          </a:solidFill>
                          <a:latin typeface="Arial"/>
                          <a:ea typeface="Arial"/>
                          <a:cs typeface="Arial"/>
                          <a:sym typeface="Arial"/>
                        </a:rPr>
                        <a:t>niedrig</a:t>
                      </a:r>
                      <a:endParaRPr dirty="0"/>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B2B2B2"/>
                          </a:solidFill>
                          <a:latin typeface="Arial"/>
                          <a:ea typeface="Arial"/>
                          <a:cs typeface="Arial"/>
                          <a:sym typeface="Arial"/>
                        </a:rPr>
                        <a:t>Breit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B2B2B2"/>
                          </a:solidFill>
                          <a:latin typeface="Arial"/>
                          <a:ea typeface="Arial"/>
                          <a:cs typeface="Arial"/>
                          <a:sym typeface="Arial"/>
                        </a:rPr>
                        <a:t>1,5- bis 2-fache Größe des Sets</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extLst>
                  <a:ext uri="{0D108BD9-81ED-4DB2-BD59-A6C34878D82A}">
                    <a16:rowId xmlns:a16="http://schemas.microsoft.com/office/drawing/2014/main" val="10002"/>
                  </a:ext>
                </a:extLst>
              </a:tr>
            </a:tbl>
          </a:graphicData>
        </a:graphic>
      </p:graphicFrame>
      <p:sp>
        <p:nvSpPr>
          <p:cNvPr id="737" name="Google Shape;737;p38"/>
          <p:cNvSpPr/>
          <p:nvPr/>
        </p:nvSpPr>
        <p:spPr>
          <a:xfrm>
            <a:off x="2590800" y="3429000"/>
            <a:ext cx="6022848" cy="1371600"/>
          </a:xfrm>
          <a:prstGeom prst="ellipse">
            <a:avLst/>
          </a:prstGeom>
          <a:no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738" name="Google Shape;738;p38"/>
          <p:cNvSpPr txBox="1"/>
          <p:nvPr/>
        </p:nvSpPr>
        <p:spPr>
          <a:xfrm>
            <a:off x="2041525" y="4800600"/>
            <a:ext cx="6496050" cy="653512"/>
          </a:xfrm>
          <a:prstGeom prst="rect">
            <a:avLst/>
          </a:prstGeom>
          <a:solidFill>
            <a:schemeClr val="dk1"/>
          </a:solidFill>
          <a:ln>
            <a:noFill/>
          </a:ln>
        </p:spPr>
        <p:txBody>
          <a:bodyPr spcFirstLastPara="1" wrap="square" lIns="25400" tIns="12700" rIns="25400" bIns="12700" anchor="t" anchorCtr="0">
            <a:spAutoFit/>
          </a:bodyPr>
          <a:lstStyle/>
          <a:p>
            <a:pPr marL="0" marR="0" lvl="0" indent="0" algn="l" rtl="0">
              <a:lnSpc>
                <a:spcPct val="85000"/>
              </a:lnSpc>
              <a:spcBef>
                <a:spcPts val="0"/>
              </a:spcBef>
              <a:spcAft>
                <a:spcPts val="0"/>
              </a:spcAft>
              <a:buClr>
                <a:schemeClr val="lt1"/>
              </a:buClr>
              <a:buSzPts val="1600"/>
              <a:buFont typeface="Noto Sans Symbols"/>
              <a:buNone/>
            </a:pPr>
            <a:r>
              <a:rPr lang="de-DE" sz="1600" i="1" dirty="0">
                <a:solidFill>
                  <a:schemeClr val="lt1"/>
                </a:solidFill>
                <a:latin typeface="Arial"/>
                <a:ea typeface="Arial"/>
                <a:cs typeface="Arial"/>
                <a:sym typeface="Arial"/>
              </a:rPr>
              <a:t>Diese Kombination von Eigenschaften macht plankonkave Linsen</a:t>
            </a:r>
            <a:endParaRPr dirty="0"/>
          </a:p>
          <a:p>
            <a:pPr marL="0" marR="0" lvl="0" indent="0" algn="l" rtl="0">
              <a:lnSpc>
                <a:spcPct val="85000"/>
              </a:lnSpc>
              <a:spcBef>
                <a:spcPts val="0"/>
              </a:spcBef>
              <a:spcAft>
                <a:spcPts val="0"/>
              </a:spcAft>
              <a:buClr>
                <a:schemeClr val="lt1"/>
              </a:buClr>
              <a:buSzPts val="1600"/>
              <a:buFont typeface="Noto Sans Symbols"/>
              <a:buNone/>
            </a:pPr>
            <a:r>
              <a:rPr lang="de-DE" sz="1600" i="1" dirty="0">
                <a:solidFill>
                  <a:schemeClr val="lt1"/>
                </a:solidFill>
                <a:latin typeface="Arial"/>
                <a:ea typeface="Arial"/>
                <a:cs typeface="Arial"/>
                <a:sym typeface="Arial"/>
              </a:rPr>
              <a:t>zur bevorzugten Wahl für welchen gängigen Netzhaut-Lasereingriff?</a:t>
            </a:r>
            <a:endParaRPr dirty="0"/>
          </a:p>
          <a:p>
            <a:pPr marL="0" marR="0" lvl="0" indent="0" algn="l" rtl="0">
              <a:lnSpc>
                <a:spcPct val="85000"/>
              </a:lnSpc>
              <a:spcBef>
                <a:spcPts val="0"/>
              </a:spcBef>
              <a:spcAft>
                <a:spcPts val="0"/>
              </a:spcAft>
              <a:buClr>
                <a:schemeClr val="dk1"/>
              </a:buClr>
              <a:buSzPts val="1600"/>
              <a:buFont typeface="Noto Sans Symbols"/>
              <a:buNone/>
            </a:pPr>
            <a:r>
              <a:rPr lang="de-DE" sz="1600" b="1" dirty="0">
                <a:solidFill>
                  <a:schemeClr val="dk1"/>
                </a:solidFill>
                <a:latin typeface="Arial"/>
                <a:ea typeface="Arial"/>
                <a:cs typeface="Arial"/>
                <a:sym typeface="Arial"/>
              </a:rPr>
              <a:t>FML</a:t>
            </a:r>
            <a:endParaRPr dirty="0"/>
          </a:p>
        </p:txBody>
      </p:sp>
      <p:sp>
        <p:nvSpPr>
          <p:cNvPr id="739" name="Google Shape;739;p3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de-DE" sz="1000">
                <a:solidFill>
                  <a:schemeClr val="dk1"/>
                </a:solidFill>
                <a:latin typeface="Arial"/>
                <a:ea typeface="Arial"/>
                <a:cs typeface="Arial"/>
                <a:sym typeface="Arial"/>
              </a:rPr>
              <a:t>38</a:t>
            </a:fld>
            <a:endParaRPr sz="1000">
              <a:solidFill>
                <a:schemeClr val="dk1"/>
              </a:solidFill>
              <a:latin typeface="Arial"/>
              <a:ea typeface="Arial"/>
              <a:cs typeface="Arial"/>
              <a:sym typeface="Arial"/>
            </a:endParaRPr>
          </a:p>
        </p:txBody>
      </p:sp>
      <p:sp>
        <p:nvSpPr>
          <p:cNvPr id="740" name="Google Shape;740;p38"/>
          <p:cNvSpPr txBox="1"/>
          <p:nvPr/>
        </p:nvSpPr>
        <p:spPr>
          <a:xfrm>
            <a:off x="2018216" y="240268"/>
            <a:ext cx="5117106" cy="579646"/>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a:solidFill>
                  <a:srgbClr val="0000FF"/>
                </a:solidFill>
                <a:latin typeface="Arial"/>
                <a:ea typeface="Arial"/>
                <a:cs typeface="Arial"/>
                <a:sym typeface="Arial"/>
              </a:rPr>
              <a:t>Linsen </a:t>
            </a:r>
            <a:r>
              <a:rPr lang="de-DE" sz="2000" i="1">
                <a:solidFill>
                  <a:srgbClr val="0000FF"/>
                </a:solidFill>
                <a:latin typeface="Arial"/>
                <a:ea typeface="Arial"/>
                <a:cs typeface="Arial"/>
                <a:sym typeface="Arial"/>
              </a:rPr>
              <a:t>für die retinale </a:t>
            </a:r>
            <a:r>
              <a:rPr lang="de-DE" sz="2000" b="1">
                <a:solidFill>
                  <a:srgbClr val="0000FF"/>
                </a:solidFill>
                <a:latin typeface="Arial"/>
                <a:ea typeface="Arial"/>
                <a:cs typeface="Arial"/>
                <a:sym typeface="Arial"/>
              </a:rPr>
              <a:t>Laser</a:t>
            </a:r>
            <a:r>
              <a:rPr lang="de-DE" sz="2000" i="1">
                <a:solidFill>
                  <a:srgbClr val="0000FF"/>
                </a:solidFill>
                <a:latin typeface="Arial"/>
                <a:ea typeface="Arial"/>
                <a:cs typeface="Arial"/>
                <a:sym typeface="Arial"/>
              </a:rPr>
              <a:t>-Photokoagulation</a:t>
            </a:r>
            <a:endParaRPr/>
          </a:p>
        </p:txBody>
      </p:sp>
      <p:sp>
        <p:nvSpPr>
          <p:cNvPr id="741" name="Google Shape;741;p38"/>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F</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45"/>
        <p:cNvGrpSpPr/>
        <p:nvPr/>
      </p:nvGrpSpPr>
      <p:grpSpPr>
        <a:xfrm>
          <a:off x="0" y="0"/>
          <a:ext cx="0" cy="0"/>
          <a:chOff x="0" y="0"/>
          <a:chExt cx="0" cy="0"/>
        </a:xfrm>
      </p:grpSpPr>
      <p:graphicFrame>
        <p:nvGraphicFramePr>
          <p:cNvPr id="746" name="Google Shape;746;p39"/>
          <p:cNvGraphicFramePr/>
          <p:nvPr/>
        </p:nvGraphicFramePr>
        <p:xfrm>
          <a:off x="530352" y="1828800"/>
          <a:ext cx="8156475" cy="4645150"/>
        </p:xfrm>
        <a:graphic>
          <a:graphicData uri="http://schemas.openxmlformats.org/drawingml/2006/table">
            <a:tbl>
              <a:tblPr>
                <a:noFill/>
                <a:tableStyleId>{FF976D63-C996-4806-90B6-6CD8D6BE7961}</a:tableStyleId>
              </a:tblPr>
              <a:tblGrid>
                <a:gridCol w="1848425">
                  <a:extLst>
                    <a:ext uri="{9D8B030D-6E8A-4147-A177-3AD203B41FA5}">
                      <a16:colId xmlns:a16="http://schemas.microsoft.com/office/drawing/2014/main" val="20000"/>
                    </a:ext>
                  </a:extLst>
                </a:gridCol>
                <a:gridCol w="1414150">
                  <a:extLst>
                    <a:ext uri="{9D8B030D-6E8A-4147-A177-3AD203B41FA5}">
                      <a16:colId xmlns:a16="http://schemas.microsoft.com/office/drawing/2014/main" val="20001"/>
                    </a:ext>
                  </a:extLst>
                </a:gridCol>
                <a:gridCol w="1631300">
                  <a:extLst>
                    <a:ext uri="{9D8B030D-6E8A-4147-A177-3AD203B41FA5}">
                      <a16:colId xmlns:a16="http://schemas.microsoft.com/office/drawing/2014/main" val="20002"/>
                    </a:ext>
                  </a:extLst>
                </a:gridCol>
                <a:gridCol w="1631300">
                  <a:extLst>
                    <a:ext uri="{9D8B030D-6E8A-4147-A177-3AD203B41FA5}">
                      <a16:colId xmlns:a16="http://schemas.microsoft.com/office/drawing/2014/main" val="20003"/>
                    </a:ext>
                  </a:extLst>
                </a:gridCol>
                <a:gridCol w="1631300">
                  <a:extLst>
                    <a:ext uri="{9D8B030D-6E8A-4147-A177-3AD203B41FA5}">
                      <a16:colId xmlns:a16="http://schemas.microsoft.com/office/drawing/2014/main" val="20004"/>
                    </a:ext>
                  </a:extLst>
                </a:gridCol>
              </a:tblGrid>
              <a:tr h="1547775">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dirty="0">
                          <a:solidFill>
                            <a:schemeClr val="dk1"/>
                          </a:solidFill>
                          <a:latin typeface="Arial"/>
                          <a:ea typeface="Arial"/>
                          <a:cs typeface="Arial"/>
                          <a:sym typeface="Arial"/>
                        </a:rPr>
                        <a:t>Zwei grundlegende Arten von Objektiven</a:t>
                      </a:r>
                      <a:endParaRPr dirty="0"/>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C1"/>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chemeClr val="dk1"/>
                          </a:solidFill>
                          <a:latin typeface="Arial"/>
                          <a:ea typeface="Arial"/>
                          <a:cs typeface="Arial"/>
                          <a:sym typeface="Arial"/>
                        </a:rPr>
                        <a:t>Bildausrichtung (</a:t>
                      </a:r>
                      <a:r>
                        <a:rPr lang="de-DE" sz="1400" b="0" i="1" u="none" strike="noStrike" cap="none">
                          <a:solidFill>
                            <a:schemeClr val="dk1"/>
                          </a:solidFill>
                          <a:latin typeface="Arial"/>
                          <a:ea typeface="Arial"/>
                          <a:cs typeface="Arial"/>
                          <a:sym typeface="Arial"/>
                        </a:rPr>
                        <a:t>aufrecht </a:t>
                      </a:r>
                      <a:r>
                        <a:rPr lang="de-DE" sz="1400" b="0" i="0" u="none" strike="noStrike" cap="none">
                          <a:solidFill>
                            <a:schemeClr val="dk1"/>
                          </a:solidFill>
                          <a:latin typeface="Arial"/>
                          <a:ea typeface="Arial"/>
                          <a:cs typeface="Arial"/>
                          <a:sym typeface="Arial"/>
                        </a:rPr>
                        <a:t>vs. </a:t>
                      </a:r>
                      <a:r>
                        <a:rPr lang="de-DE" sz="1400" b="0" i="1" u="none" strike="noStrike" cap="none">
                          <a:solidFill>
                            <a:schemeClr val="dk1"/>
                          </a:solidFill>
                          <a:latin typeface="Arial"/>
                          <a:ea typeface="Arial"/>
                          <a:cs typeface="Arial"/>
                          <a:sym typeface="Arial"/>
                        </a:rPr>
                        <a:t>umgekehrt</a:t>
                      </a:r>
                      <a:r>
                        <a:rPr lang="de-DE" sz="1400" b="0" i="0" u="none" strike="noStrike" cap="none">
                          <a:solidFill>
                            <a:schemeClr val="dk1"/>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chemeClr val="dk1"/>
                          </a:solidFill>
                          <a:latin typeface="Arial"/>
                          <a:ea typeface="Arial"/>
                          <a:cs typeface="Arial"/>
                          <a:sym typeface="Arial"/>
                        </a:rPr>
                        <a:t>Auflösung (</a:t>
                      </a:r>
                      <a:r>
                        <a:rPr lang="de-DE" sz="1400" b="0" i="1" u="none" strike="noStrike" cap="none">
                          <a:solidFill>
                            <a:schemeClr val="dk1"/>
                          </a:solidFill>
                          <a:latin typeface="Arial"/>
                          <a:ea typeface="Arial"/>
                          <a:cs typeface="Arial"/>
                          <a:sym typeface="Arial"/>
                        </a:rPr>
                        <a:t>hoch </a:t>
                      </a:r>
                      <a:r>
                        <a:rPr lang="de-DE" sz="1400" b="0" i="0" u="none" strike="noStrike" cap="none">
                          <a:solidFill>
                            <a:schemeClr val="dk1"/>
                          </a:solidFill>
                          <a:latin typeface="Arial"/>
                          <a:ea typeface="Arial"/>
                          <a:cs typeface="Arial"/>
                          <a:sym typeface="Arial"/>
                        </a:rPr>
                        <a:t>vs. </a:t>
                      </a:r>
                      <a:r>
                        <a:rPr lang="de-DE" sz="1400" b="0" i="1" u="none" strike="noStrike" cap="none">
                          <a:solidFill>
                            <a:schemeClr val="dk1"/>
                          </a:solidFill>
                          <a:latin typeface="Arial"/>
                          <a:ea typeface="Arial"/>
                          <a:cs typeface="Arial"/>
                          <a:sym typeface="Arial"/>
                        </a:rPr>
                        <a:t>niedrig</a:t>
                      </a:r>
                      <a:r>
                        <a:rPr lang="de-DE" sz="1400" b="0" i="0" u="none" strike="noStrike" cap="none">
                          <a:solidFill>
                            <a:schemeClr val="dk1"/>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chemeClr val="dk1"/>
                          </a:solidFill>
                          <a:latin typeface="Arial"/>
                          <a:ea typeface="Arial"/>
                          <a:cs typeface="Arial"/>
                          <a:sym typeface="Arial"/>
                        </a:rPr>
                        <a:t>Sichtfeld (</a:t>
                      </a:r>
                      <a:r>
                        <a:rPr lang="de-DE" sz="1400" b="0" i="1" u="none" strike="noStrike" cap="none">
                          <a:solidFill>
                            <a:schemeClr val="dk1"/>
                          </a:solidFill>
                          <a:latin typeface="Arial"/>
                          <a:ea typeface="Arial"/>
                          <a:cs typeface="Arial"/>
                          <a:sym typeface="Arial"/>
                        </a:rPr>
                        <a:t>breit </a:t>
                      </a:r>
                      <a:r>
                        <a:rPr lang="de-DE" sz="1400" b="0" i="0" u="none" strike="noStrike" cap="none">
                          <a:solidFill>
                            <a:schemeClr val="dk1"/>
                          </a:solidFill>
                          <a:latin typeface="Arial"/>
                          <a:ea typeface="Arial"/>
                          <a:cs typeface="Arial"/>
                          <a:sym typeface="Arial"/>
                        </a:rPr>
                        <a:t>vs. </a:t>
                      </a:r>
                      <a:r>
                        <a:rPr lang="de-DE" sz="1400" b="0" i="1" u="none" strike="noStrike" cap="none">
                          <a:solidFill>
                            <a:schemeClr val="dk1"/>
                          </a:solidFill>
                          <a:latin typeface="Arial"/>
                          <a:ea typeface="Arial"/>
                          <a:cs typeface="Arial"/>
                          <a:sym typeface="Arial"/>
                        </a:rPr>
                        <a:t>klein</a:t>
                      </a:r>
                      <a:r>
                        <a:rPr lang="de-DE" sz="1400" b="0" i="0" u="none" strike="noStrike" cap="none">
                          <a:solidFill>
                            <a:schemeClr val="dk1"/>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chemeClr val="dk1"/>
                          </a:solidFill>
                          <a:latin typeface="Arial"/>
                          <a:ea typeface="Arial"/>
                          <a:cs typeface="Arial"/>
                          <a:sym typeface="Arial"/>
                        </a:rPr>
                        <a:t>Brennfläche (im Verhältnis zur am Laser eingestellten Größe)</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extLst>
                  <a:ext uri="{0D108BD9-81ED-4DB2-BD59-A6C34878D82A}">
                    <a16:rowId xmlns:a16="http://schemas.microsoft.com/office/drawing/2014/main" val="10000"/>
                  </a:ext>
                </a:extLst>
              </a:tr>
              <a:tr h="1549600">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chemeClr val="dk1"/>
                          </a:solidFill>
                          <a:latin typeface="Arial"/>
                          <a:ea typeface="Arial"/>
                          <a:cs typeface="Arial"/>
                          <a:sym typeface="Arial"/>
                        </a:rPr>
                        <a:t>Plankonkav </a:t>
                      </a:r>
                      <a:r>
                        <a:rPr lang="de-DE" sz="1400" b="0" i="0" u="none" strike="noStrike" cap="none">
                          <a:solidFill>
                            <a:schemeClr val="dk1"/>
                          </a:solidFill>
                          <a:latin typeface="Arial"/>
                          <a:ea typeface="Arial"/>
                          <a:cs typeface="Arial"/>
                          <a:sym typeface="Arial"/>
                        </a:rPr>
                        <a:t>(stark minus)</a:t>
                      </a:r>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99FF99"/>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0000FF"/>
                          </a:solidFill>
                          <a:latin typeface="Arial"/>
                          <a:ea typeface="Arial"/>
                          <a:cs typeface="Arial"/>
                          <a:sym typeface="Arial"/>
                        </a:rPr>
                        <a:t>Aufrecht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dirty="0">
                          <a:solidFill>
                            <a:srgbClr val="0000FF"/>
                          </a:solidFill>
                          <a:latin typeface="Arial"/>
                          <a:ea typeface="Arial"/>
                          <a:cs typeface="Arial"/>
                          <a:sym typeface="Arial"/>
                        </a:rPr>
                        <a:t>Hoch</a:t>
                      </a:r>
                      <a:endParaRPr dirty="0"/>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0000FF"/>
                          </a:solidFill>
                          <a:latin typeface="Arial"/>
                          <a:ea typeface="Arial"/>
                          <a:cs typeface="Arial"/>
                          <a:sym typeface="Arial"/>
                        </a:rPr>
                        <a:t>Klein</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0000FF"/>
                          </a:solidFill>
                          <a:latin typeface="Arial"/>
                          <a:ea typeface="Arial"/>
                          <a:cs typeface="Arial"/>
                          <a:sym typeface="Arial"/>
                        </a:rPr>
                        <a:t>Wie eingestellt</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extLst>
                  <a:ext uri="{0D108BD9-81ED-4DB2-BD59-A6C34878D82A}">
                    <a16:rowId xmlns:a16="http://schemas.microsoft.com/office/drawing/2014/main" val="10001"/>
                  </a:ext>
                </a:extLst>
              </a:tr>
              <a:tr h="1547775">
                <a:tc>
                  <a:txBody>
                    <a:bodyPr/>
                    <a:lstStyle/>
                    <a:p>
                      <a:pPr marL="0" marR="0" lvl="0" indent="0" algn="ctr" rtl="0">
                        <a:lnSpc>
                          <a:spcPct val="85000"/>
                        </a:lnSpc>
                        <a:spcBef>
                          <a:spcPts val="0"/>
                        </a:spcBef>
                        <a:spcAft>
                          <a:spcPts val="0"/>
                        </a:spcAft>
                        <a:buClr>
                          <a:srgbClr val="B2B2B2"/>
                        </a:buClr>
                        <a:buSzPts val="1400"/>
                        <a:buFont typeface="Arial"/>
                        <a:buNone/>
                      </a:pPr>
                      <a:r>
                        <a:rPr lang="de-DE" sz="1400" b="1" i="0" u="none" strike="noStrike" cap="none">
                          <a:solidFill>
                            <a:srgbClr val="B2B2B2"/>
                          </a:solidFill>
                          <a:latin typeface="Arial"/>
                          <a:ea typeface="Arial"/>
                          <a:cs typeface="Arial"/>
                          <a:sym typeface="Arial"/>
                        </a:rPr>
                        <a:t>Hohe Plus-Stärke</a:t>
                      </a:r>
                      <a:endParaRPr/>
                    </a:p>
                    <a:p>
                      <a:pPr marL="0" marR="0" lvl="0" indent="0" algn="ctr" rtl="0">
                        <a:lnSpc>
                          <a:spcPct val="85000"/>
                        </a:lnSpc>
                        <a:spcBef>
                          <a:spcPts val="280"/>
                        </a:spcBef>
                        <a:spcAft>
                          <a:spcPts val="0"/>
                        </a:spcAft>
                        <a:buClr>
                          <a:schemeClr val="dk2"/>
                        </a:buClr>
                        <a:buSzPts val="980"/>
                        <a:buFont typeface="Noto Sans Symbols"/>
                        <a:buNone/>
                      </a:pPr>
                      <a:endParaRPr sz="1400" b="1" i="0" u="none" strike="noStrike" cap="none">
                        <a:solidFill>
                          <a:srgbClr val="B2B2B2"/>
                        </a:solidFill>
                        <a:latin typeface="Arial"/>
                        <a:ea typeface="Arial"/>
                        <a:cs typeface="Arial"/>
                        <a:sym typeface="Arial"/>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99FF99"/>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B2B2B2"/>
                          </a:solidFill>
                          <a:latin typeface="Arial"/>
                          <a:ea typeface="Arial"/>
                          <a:cs typeface="Arial"/>
                          <a:sym typeface="Arial"/>
                        </a:rPr>
                        <a:t>Umgekehrt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dirty="0">
                          <a:solidFill>
                            <a:srgbClr val="B2B2B2"/>
                          </a:solidFill>
                          <a:latin typeface="Arial"/>
                          <a:ea typeface="Arial"/>
                          <a:cs typeface="Arial"/>
                          <a:sym typeface="Arial"/>
                        </a:rPr>
                        <a:t>niedrig</a:t>
                      </a:r>
                      <a:endParaRPr dirty="0"/>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B2B2B2"/>
                          </a:solidFill>
                          <a:latin typeface="Arial"/>
                          <a:ea typeface="Arial"/>
                          <a:cs typeface="Arial"/>
                          <a:sym typeface="Arial"/>
                        </a:rPr>
                        <a:t>Breit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B2B2B2"/>
                          </a:solidFill>
                          <a:latin typeface="Arial"/>
                          <a:ea typeface="Arial"/>
                          <a:cs typeface="Arial"/>
                          <a:sym typeface="Arial"/>
                        </a:rPr>
                        <a:t>1,5- bis 2-fache Größe des Sets</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extLst>
                  <a:ext uri="{0D108BD9-81ED-4DB2-BD59-A6C34878D82A}">
                    <a16:rowId xmlns:a16="http://schemas.microsoft.com/office/drawing/2014/main" val="10002"/>
                  </a:ext>
                </a:extLst>
              </a:tr>
            </a:tbl>
          </a:graphicData>
        </a:graphic>
      </p:graphicFrame>
      <p:sp>
        <p:nvSpPr>
          <p:cNvPr id="747" name="Google Shape;747;p39"/>
          <p:cNvSpPr txBox="1"/>
          <p:nvPr/>
        </p:nvSpPr>
        <p:spPr>
          <a:xfrm>
            <a:off x="2041525" y="4800600"/>
            <a:ext cx="6496050" cy="653512"/>
          </a:xfrm>
          <a:prstGeom prst="rect">
            <a:avLst/>
          </a:prstGeom>
          <a:solidFill>
            <a:schemeClr val="dk1"/>
          </a:solidFill>
          <a:ln>
            <a:noFill/>
          </a:ln>
        </p:spPr>
        <p:txBody>
          <a:bodyPr spcFirstLastPara="1" wrap="square" lIns="25400" tIns="12700" rIns="25400" bIns="12700" anchor="t" anchorCtr="0">
            <a:spAutoFit/>
          </a:bodyPr>
          <a:lstStyle/>
          <a:p>
            <a:pPr marL="0" marR="0" lvl="0" indent="0" algn="l" rtl="0">
              <a:lnSpc>
                <a:spcPct val="85000"/>
              </a:lnSpc>
              <a:spcBef>
                <a:spcPts val="0"/>
              </a:spcBef>
              <a:spcAft>
                <a:spcPts val="0"/>
              </a:spcAft>
              <a:buClr>
                <a:schemeClr val="lt1"/>
              </a:buClr>
              <a:buSzPts val="1600"/>
              <a:buFont typeface="Noto Sans Symbols"/>
              <a:buNone/>
            </a:pPr>
            <a:r>
              <a:rPr lang="de-DE" sz="1600" i="1" dirty="0">
                <a:solidFill>
                  <a:schemeClr val="lt1"/>
                </a:solidFill>
                <a:latin typeface="Arial"/>
                <a:ea typeface="Arial"/>
                <a:cs typeface="Arial"/>
                <a:sym typeface="Arial"/>
              </a:rPr>
              <a:t>Diese Kombination von Eigenschaften macht plankonkave Linsen</a:t>
            </a:r>
            <a:endParaRPr dirty="0"/>
          </a:p>
          <a:p>
            <a:pPr marL="0" marR="0" lvl="0" indent="0" algn="l" rtl="0">
              <a:lnSpc>
                <a:spcPct val="85000"/>
              </a:lnSpc>
              <a:spcBef>
                <a:spcPts val="0"/>
              </a:spcBef>
              <a:spcAft>
                <a:spcPts val="0"/>
              </a:spcAft>
              <a:buClr>
                <a:schemeClr val="lt1"/>
              </a:buClr>
              <a:buSzPts val="1600"/>
              <a:buFont typeface="Noto Sans Symbols"/>
              <a:buNone/>
            </a:pPr>
            <a:r>
              <a:rPr lang="de-DE" sz="1600" i="1" dirty="0">
                <a:solidFill>
                  <a:schemeClr val="lt1"/>
                </a:solidFill>
                <a:latin typeface="Arial"/>
                <a:ea typeface="Arial"/>
                <a:cs typeface="Arial"/>
                <a:sym typeface="Arial"/>
              </a:rPr>
              <a:t>zur bevorzugten Wahl für welchen gängigen Netzhaut-Lasereingriff?</a:t>
            </a:r>
            <a:endParaRPr dirty="0"/>
          </a:p>
          <a:p>
            <a:pPr lvl="0">
              <a:lnSpc>
                <a:spcPct val="85000"/>
              </a:lnSpc>
              <a:buClr>
                <a:srgbClr val="FFC000"/>
              </a:buClr>
              <a:buSzPts val="1600"/>
            </a:pPr>
            <a:r>
              <a:rPr lang="de-DE" sz="1600" b="1" dirty="0">
                <a:solidFill>
                  <a:srgbClr val="FFC000"/>
                </a:solidFill>
              </a:rPr>
              <a:t>fokale Makulalaserkoagulation</a:t>
            </a:r>
            <a:endParaRPr dirty="0"/>
          </a:p>
        </p:txBody>
      </p:sp>
      <p:sp>
        <p:nvSpPr>
          <p:cNvPr id="748" name="Google Shape;748;p3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de-DE" sz="1000">
                <a:solidFill>
                  <a:schemeClr val="dk1"/>
                </a:solidFill>
                <a:latin typeface="Arial"/>
                <a:ea typeface="Arial"/>
                <a:cs typeface="Arial"/>
                <a:sym typeface="Arial"/>
              </a:rPr>
              <a:t>39</a:t>
            </a:fld>
            <a:endParaRPr sz="1000">
              <a:solidFill>
                <a:schemeClr val="dk1"/>
              </a:solidFill>
              <a:latin typeface="Arial"/>
              <a:ea typeface="Arial"/>
              <a:cs typeface="Arial"/>
              <a:sym typeface="Arial"/>
            </a:endParaRPr>
          </a:p>
        </p:txBody>
      </p:sp>
      <p:sp>
        <p:nvSpPr>
          <p:cNvPr id="749" name="Google Shape;749;p39"/>
          <p:cNvSpPr txBox="1"/>
          <p:nvPr/>
        </p:nvSpPr>
        <p:spPr>
          <a:xfrm>
            <a:off x="2018216" y="240268"/>
            <a:ext cx="5117106" cy="579646"/>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a:solidFill>
                  <a:srgbClr val="0000FF"/>
                </a:solidFill>
                <a:latin typeface="Arial"/>
                <a:ea typeface="Arial"/>
                <a:cs typeface="Arial"/>
                <a:sym typeface="Arial"/>
              </a:rPr>
              <a:t>Linsen </a:t>
            </a:r>
            <a:r>
              <a:rPr lang="de-DE" sz="2000" i="1">
                <a:solidFill>
                  <a:srgbClr val="0000FF"/>
                </a:solidFill>
                <a:latin typeface="Arial"/>
                <a:ea typeface="Arial"/>
                <a:cs typeface="Arial"/>
                <a:sym typeface="Arial"/>
              </a:rPr>
              <a:t>für die retinale </a:t>
            </a:r>
            <a:r>
              <a:rPr lang="de-DE" sz="2000" b="1">
                <a:solidFill>
                  <a:srgbClr val="0000FF"/>
                </a:solidFill>
                <a:latin typeface="Arial"/>
                <a:ea typeface="Arial"/>
                <a:cs typeface="Arial"/>
                <a:sym typeface="Arial"/>
              </a:rPr>
              <a:t>Laser</a:t>
            </a:r>
            <a:r>
              <a:rPr lang="de-DE" sz="2000" i="1">
                <a:solidFill>
                  <a:srgbClr val="0000FF"/>
                </a:solidFill>
                <a:latin typeface="Arial"/>
                <a:ea typeface="Arial"/>
                <a:cs typeface="Arial"/>
                <a:sym typeface="Arial"/>
              </a:rPr>
              <a:t>-Photokoagulation</a:t>
            </a:r>
            <a:endParaRPr/>
          </a:p>
        </p:txBody>
      </p:sp>
      <p:sp>
        <p:nvSpPr>
          <p:cNvPr id="750" name="Google Shape;750;p39"/>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A</a:t>
            </a:r>
            <a:endParaRPr/>
          </a:p>
        </p:txBody>
      </p:sp>
      <p:sp>
        <p:nvSpPr>
          <p:cNvPr id="751" name="Google Shape;751;p39"/>
          <p:cNvSpPr/>
          <p:nvPr/>
        </p:nvSpPr>
        <p:spPr>
          <a:xfrm>
            <a:off x="2590800" y="3429000"/>
            <a:ext cx="6022848" cy="1371600"/>
          </a:xfrm>
          <a:prstGeom prst="ellipse">
            <a:avLst/>
          </a:prstGeom>
          <a:no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de-DE" sz="1000">
                <a:solidFill>
                  <a:schemeClr val="dk1"/>
                </a:solidFill>
                <a:latin typeface="Arial"/>
                <a:ea typeface="Arial"/>
                <a:cs typeface="Arial"/>
                <a:sym typeface="Arial"/>
              </a:rPr>
              <a:t>4</a:t>
            </a:fld>
            <a:endParaRPr sz="1000">
              <a:solidFill>
                <a:schemeClr val="dk1"/>
              </a:solidFill>
              <a:latin typeface="Arial"/>
              <a:ea typeface="Arial"/>
              <a:cs typeface="Arial"/>
              <a:sym typeface="Arial"/>
            </a:endParaRPr>
          </a:p>
        </p:txBody>
      </p:sp>
      <p:sp>
        <p:nvSpPr>
          <p:cNvPr id="194" name="Google Shape;194;p4"/>
          <p:cNvSpPr txBox="1"/>
          <p:nvPr/>
        </p:nvSpPr>
        <p:spPr>
          <a:xfrm>
            <a:off x="419100" y="1782763"/>
            <a:ext cx="1095375"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0000FF"/>
                </a:solidFill>
                <a:latin typeface="Arial"/>
                <a:ea typeface="Arial"/>
                <a:cs typeface="Arial"/>
                <a:sym typeface="Arial"/>
              </a:rPr>
              <a:t>Photo</a:t>
            </a:r>
            <a:r>
              <a:rPr lang="de-DE" sz="1600" dirty="0">
                <a:solidFill>
                  <a:srgbClr val="0000F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a:solidFill>
                  <a:srgbClr val="0000FF"/>
                </a:solidFill>
                <a:latin typeface="Arial"/>
                <a:ea typeface="Arial"/>
                <a:cs typeface="Arial"/>
                <a:sym typeface="Arial"/>
              </a:rPr>
              <a:t>chemisch</a:t>
            </a:r>
            <a:endParaRPr dirty="0"/>
          </a:p>
        </p:txBody>
      </p:sp>
      <p:sp>
        <p:nvSpPr>
          <p:cNvPr id="195" name="Google Shape;195;p4"/>
          <p:cNvSpPr txBox="1"/>
          <p:nvPr/>
        </p:nvSpPr>
        <p:spPr>
          <a:xfrm>
            <a:off x="2033588" y="1887538"/>
            <a:ext cx="1031875" cy="27186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de-DE" sz="1600">
                <a:solidFill>
                  <a:srgbClr val="0000FF"/>
                </a:solidFill>
                <a:latin typeface="Arial"/>
                <a:ea typeface="Arial"/>
                <a:cs typeface="Arial"/>
                <a:sym typeface="Arial"/>
              </a:rPr>
              <a:t>Thermisch</a:t>
            </a:r>
            <a:endParaRPr sz="2400">
              <a:solidFill>
                <a:schemeClr val="dk1"/>
              </a:solidFill>
              <a:latin typeface="Arial"/>
              <a:ea typeface="Arial"/>
              <a:cs typeface="Arial"/>
              <a:sym typeface="Arial"/>
            </a:endParaRPr>
          </a:p>
        </p:txBody>
      </p:sp>
      <p:sp>
        <p:nvSpPr>
          <p:cNvPr id="196" name="Google Shape;196;p4"/>
          <p:cNvSpPr txBox="1"/>
          <p:nvPr/>
        </p:nvSpPr>
        <p:spPr>
          <a:xfrm>
            <a:off x="3646488" y="1782763"/>
            <a:ext cx="993775" cy="512961"/>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a:solidFill>
                  <a:srgbClr val="0000FF"/>
                </a:solidFill>
                <a:latin typeface="Arial"/>
                <a:ea typeface="Arial"/>
                <a:cs typeface="Arial"/>
                <a:sym typeface="Arial"/>
              </a:rPr>
              <a:t>Photo-</a:t>
            </a:r>
            <a:endParaRPr/>
          </a:p>
          <a:p>
            <a:pPr marL="0" marR="0" lvl="0" indent="0" algn="ctr" rtl="0">
              <a:lnSpc>
                <a:spcPct val="118750"/>
              </a:lnSpc>
              <a:spcBef>
                <a:spcPts val="0"/>
              </a:spcBef>
              <a:spcAft>
                <a:spcPts val="0"/>
              </a:spcAft>
              <a:buNone/>
            </a:pPr>
            <a:r>
              <a:rPr lang="de-DE" sz="1600">
                <a:solidFill>
                  <a:srgbClr val="0000FF"/>
                </a:solidFill>
                <a:latin typeface="Arial"/>
                <a:ea typeface="Arial"/>
                <a:cs typeface="Arial"/>
                <a:sym typeface="Arial"/>
              </a:rPr>
              <a:t>Ablation</a:t>
            </a:r>
            <a:endParaRPr/>
          </a:p>
        </p:txBody>
      </p:sp>
      <p:sp>
        <p:nvSpPr>
          <p:cNvPr id="197" name="Google Shape;197;p4"/>
          <p:cNvSpPr txBox="1"/>
          <p:nvPr/>
        </p:nvSpPr>
        <p:spPr>
          <a:xfrm>
            <a:off x="5170488" y="1782763"/>
            <a:ext cx="1839912"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a:solidFill>
                  <a:srgbClr val="0000FF"/>
                </a:solidFill>
                <a:latin typeface="Arial"/>
                <a:ea typeface="Arial"/>
                <a:cs typeface="Arial"/>
                <a:sym typeface="Arial"/>
              </a:rPr>
              <a:t>Plasmainduzierte</a:t>
            </a:r>
            <a:endParaRPr dirty="0"/>
          </a:p>
          <a:p>
            <a:pPr marL="0" marR="0" lvl="0" indent="0" algn="ctr" rtl="0">
              <a:lnSpc>
                <a:spcPct val="118750"/>
              </a:lnSpc>
              <a:spcBef>
                <a:spcPts val="0"/>
              </a:spcBef>
              <a:spcAft>
                <a:spcPts val="0"/>
              </a:spcAft>
              <a:buNone/>
            </a:pPr>
            <a:r>
              <a:rPr lang="de-DE" sz="1600" dirty="0">
                <a:solidFill>
                  <a:srgbClr val="0000FF"/>
                </a:solidFill>
                <a:latin typeface="Arial"/>
                <a:ea typeface="Arial"/>
                <a:cs typeface="Arial"/>
                <a:sym typeface="Arial"/>
              </a:rPr>
              <a:t>Ablation</a:t>
            </a:r>
            <a:endParaRPr dirty="0"/>
          </a:p>
        </p:txBody>
      </p:sp>
      <p:sp>
        <p:nvSpPr>
          <p:cNvPr id="198" name="Google Shape;198;p4"/>
          <p:cNvSpPr txBox="1"/>
          <p:nvPr/>
        </p:nvSpPr>
        <p:spPr>
          <a:xfrm>
            <a:off x="7464425" y="1752600"/>
            <a:ext cx="1185863"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0000FF"/>
                </a:solidFill>
                <a:latin typeface="Arial"/>
                <a:ea typeface="Arial"/>
                <a:cs typeface="Arial"/>
                <a:sym typeface="Arial"/>
              </a:rPr>
              <a:t>Photo</a:t>
            </a:r>
            <a:r>
              <a:rPr lang="de-DE" sz="1600" dirty="0">
                <a:solidFill>
                  <a:srgbClr val="0000F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err="1">
                <a:solidFill>
                  <a:srgbClr val="0000FF"/>
                </a:solidFill>
                <a:latin typeface="Arial"/>
                <a:ea typeface="Arial"/>
                <a:cs typeface="Arial"/>
                <a:sym typeface="Arial"/>
              </a:rPr>
              <a:t>distruption</a:t>
            </a:r>
            <a:endParaRPr dirty="0"/>
          </a:p>
        </p:txBody>
      </p:sp>
      <p:sp>
        <p:nvSpPr>
          <p:cNvPr id="200" name="Google Shape;200;p4"/>
          <p:cNvSpPr txBox="1"/>
          <p:nvPr/>
        </p:nvSpPr>
        <p:spPr>
          <a:xfrm>
            <a:off x="104775" y="2300288"/>
            <a:ext cx="1746250" cy="51809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a:solidFill>
                  <a:schemeClr val="dk1"/>
                </a:solidFill>
                <a:latin typeface="Arial"/>
                <a:ea typeface="Arial"/>
                <a:cs typeface="Arial"/>
                <a:sym typeface="Arial"/>
              </a:rPr>
              <a:t>auch bekannt als </a:t>
            </a:r>
            <a:r>
              <a:rPr lang="de-DE" sz="1600" i="1">
                <a:solidFill>
                  <a:schemeClr val="dk1"/>
                </a:solidFill>
                <a:latin typeface="Arial"/>
                <a:ea typeface="Arial"/>
                <a:cs typeface="Arial"/>
                <a:sym typeface="Arial"/>
              </a:rPr>
              <a:t>Photoaktivierung</a:t>
            </a:r>
            <a:endParaRPr/>
          </a:p>
        </p:txBody>
      </p:sp>
      <p:sp>
        <p:nvSpPr>
          <p:cNvPr id="201" name="Google Shape;201;p4"/>
          <p:cNvSpPr txBox="1"/>
          <p:nvPr/>
        </p:nvSpPr>
        <p:spPr>
          <a:xfrm>
            <a:off x="7258050" y="2292350"/>
            <a:ext cx="1638300" cy="743793"/>
          </a:xfrm>
          <a:prstGeom prst="rect">
            <a:avLst/>
          </a:prstGeom>
          <a:noFill/>
          <a:ln>
            <a:noFill/>
          </a:ln>
        </p:spPr>
        <p:txBody>
          <a:bodyPr spcFirstLastPara="1" wrap="square" lIns="25400" tIns="12700" rIns="25400" bIns="12700" anchor="t" anchorCtr="0">
            <a:spAutoFit/>
          </a:bodyPr>
          <a:lstStyle/>
          <a:p>
            <a:pPr marL="0" marR="0" lvl="0" indent="0" algn="ctr" rtl="0">
              <a:lnSpc>
                <a:spcPct val="87500"/>
              </a:lnSpc>
              <a:spcBef>
                <a:spcPts val="0"/>
              </a:spcBef>
              <a:spcAft>
                <a:spcPts val="0"/>
              </a:spcAft>
              <a:buNone/>
            </a:pPr>
            <a:r>
              <a:rPr lang="de-DE" sz="1600" dirty="0">
                <a:solidFill>
                  <a:schemeClr val="dk1"/>
                </a:solidFill>
                <a:latin typeface="Arial"/>
                <a:ea typeface="Arial"/>
                <a:cs typeface="Arial"/>
                <a:sym typeface="Arial"/>
              </a:rPr>
              <a:t>auch bekannt als </a:t>
            </a:r>
            <a:r>
              <a:rPr lang="de-DE" sz="1600" i="1" dirty="0">
                <a:solidFill>
                  <a:schemeClr val="dk1"/>
                </a:solidFill>
                <a:latin typeface="Arial"/>
                <a:ea typeface="Arial"/>
                <a:cs typeface="Arial"/>
                <a:sym typeface="Arial"/>
              </a:rPr>
              <a:t>plasma-</a:t>
            </a:r>
            <a:endParaRPr dirty="0"/>
          </a:p>
          <a:p>
            <a:pPr marL="0" marR="0" lvl="0" indent="0" algn="ctr" rtl="0">
              <a:lnSpc>
                <a:spcPct val="87500"/>
              </a:lnSpc>
              <a:spcBef>
                <a:spcPts val="0"/>
              </a:spcBef>
              <a:spcAft>
                <a:spcPts val="0"/>
              </a:spcAft>
              <a:buNone/>
            </a:pPr>
            <a:r>
              <a:rPr lang="de-DE" sz="1600" i="1" dirty="0">
                <a:solidFill>
                  <a:schemeClr val="dk1"/>
                </a:solidFill>
                <a:latin typeface="Arial"/>
                <a:ea typeface="Arial"/>
                <a:cs typeface="Arial"/>
                <a:sym typeface="Arial"/>
              </a:rPr>
              <a:t>induzierte Disruption</a:t>
            </a:r>
            <a:endParaRPr dirty="0"/>
          </a:p>
        </p:txBody>
      </p:sp>
      <p:sp>
        <p:nvSpPr>
          <p:cNvPr id="203" name="Google Shape;203;p4"/>
          <p:cNvSpPr txBox="1"/>
          <p:nvPr/>
        </p:nvSpPr>
        <p:spPr>
          <a:xfrm>
            <a:off x="1219200" y="4578350"/>
            <a:ext cx="7124700" cy="51809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i="1">
                <a:solidFill>
                  <a:srgbClr val="0000FF"/>
                </a:solidFill>
                <a:latin typeface="Arial"/>
                <a:ea typeface="Arial"/>
                <a:cs typeface="Arial"/>
                <a:sym typeface="Arial"/>
              </a:rPr>
              <a:t>Sind diese hier willkürlich aufgeführt, oder folgen sie einer bestimmten Reihenfolge?</a:t>
            </a:r>
            <a:endParaRPr/>
          </a:p>
        </p:txBody>
      </p:sp>
      <p:sp>
        <p:nvSpPr>
          <p:cNvPr id="205" name="Google Shape;205;p4"/>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F</a:t>
            </a:r>
            <a:endParaRPr/>
          </a:p>
        </p:txBody>
      </p:sp>
      <p:sp>
        <p:nvSpPr>
          <p:cNvPr id="7" name="Google Shape;204;p4">
            <a:extLst>
              <a:ext uri="{FF2B5EF4-FFF2-40B4-BE49-F238E27FC236}">
                <a16:creationId xmlns:a16="http://schemas.microsoft.com/office/drawing/2014/main" id="{8DB4AC82-EA4C-B4B1-EDEB-89B13DCFD7A4}"/>
              </a:ext>
            </a:extLst>
          </p:cNvPr>
          <p:cNvSpPr txBox="1"/>
          <p:nvPr/>
        </p:nvSpPr>
        <p:spPr>
          <a:xfrm>
            <a:off x="521694" y="266106"/>
            <a:ext cx="5117106" cy="579646"/>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a:solidFill>
                  <a:schemeClr val="lt1"/>
                </a:solidFill>
                <a:latin typeface="Arial"/>
                <a:ea typeface="Arial"/>
                <a:cs typeface="Arial"/>
                <a:sym typeface="Arial"/>
              </a:rPr>
              <a:t>Linsen </a:t>
            </a:r>
            <a:r>
              <a:rPr lang="de-DE" sz="2000" i="1">
                <a:solidFill>
                  <a:schemeClr val="lt1"/>
                </a:solidFill>
                <a:latin typeface="Arial"/>
                <a:ea typeface="Arial"/>
                <a:cs typeface="Arial"/>
                <a:sym typeface="Arial"/>
              </a:rPr>
              <a:t>für die retinale </a:t>
            </a:r>
            <a:r>
              <a:rPr lang="de-DE" sz="2000" b="1">
                <a:solidFill>
                  <a:srgbClr val="0000FF"/>
                </a:solidFill>
                <a:latin typeface="Arial"/>
                <a:ea typeface="Arial"/>
                <a:cs typeface="Arial"/>
                <a:sym typeface="Arial"/>
              </a:rPr>
              <a:t>Laser</a:t>
            </a:r>
            <a:r>
              <a:rPr lang="de-DE" sz="2000" i="1">
                <a:solidFill>
                  <a:schemeClr val="lt1"/>
                </a:solidFill>
                <a:latin typeface="Arial"/>
                <a:ea typeface="Arial"/>
                <a:cs typeface="Arial"/>
                <a:sym typeface="Arial"/>
              </a:rPr>
              <a:t>-Photokoagulation</a:t>
            </a:r>
            <a:endParaRPr/>
          </a:p>
        </p:txBody>
      </p:sp>
      <p:sp>
        <p:nvSpPr>
          <p:cNvPr id="9" name="Google Shape;164;p2">
            <a:extLst>
              <a:ext uri="{FF2B5EF4-FFF2-40B4-BE49-F238E27FC236}">
                <a16:creationId xmlns:a16="http://schemas.microsoft.com/office/drawing/2014/main" id="{15B06C12-6075-B37A-DFFC-0B45B340EE60}"/>
              </a:ext>
            </a:extLst>
          </p:cNvPr>
          <p:cNvSpPr txBox="1"/>
          <p:nvPr/>
        </p:nvSpPr>
        <p:spPr>
          <a:xfrm>
            <a:off x="711200" y="943530"/>
            <a:ext cx="7061200" cy="64120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2000" i="1" dirty="0">
                <a:solidFill>
                  <a:schemeClr val="dk1"/>
                </a:solidFill>
                <a:latin typeface="Arial"/>
                <a:ea typeface="Arial"/>
                <a:cs typeface="Arial"/>
                <a:sym typeface="Arial"/>
              </a:rPr>
              <a:t>Was sind Die fünf Arten der Laser-Gewebe-Wechselwirkung?</a:t>
            </a:r>
            <a:r>
              <a:rPr lang="de-DE" sz="2000" i="1" dirty="0">
                <a:solidFill>
                  <a:schemeClr val="lt1"/>
                </a:solidFill>
                <a:latin typeface="Arial"/>
                <a:ea typeface="Arial"/>
                <a:cs typeface="Arial"/>
                <a:sym typeface="Arial"/>
              </a:rPr>
              <a:t>:</a:t>
            </a:r>
            <a:endParaRPr dirty="0"/>
          </a:p>
          <a:p>
            <a:pPr marL="0" marR="0" lvl="0" indent="0" algn="l" rtl="0">
              <a:spcBef>
                <a:spcPts val="0"/>
              </a:spcBef>
              <a:spcAft>
                <a:spcPts val="0"/>
              </a:spcAft>
              <a:buNone/>
            </a:pPr>
            <a:endParaRPr sz="2000" i="1" dirty="0">
              <a:solidFill>
                <a:schemeClr val="dk1"/>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graphicFrame>
        <p:nvGraphicFramePr>
          <p:cNvPr id="756" name="Google Shape;756;p40"/>
          <p:cNvGraphicFramePr/>
          <p:nvPr/>
        </p:nvGraphicFramePr>
        <p:xfrm>
          <a:off x="530352" y="1828800"/>
          <a:ext cx="8156475" cy="4645150"/>
        </p:xfrm>
        <a:graphic>
          <a:graphicData uri="http://schemas.openxmlformats.org/drawingml/2006/table">
            <a:tbl>
              <a:tblPr>
                <a:noFill/>
                <a:tableStyleId>{FF976D63-C996-4806-90B6-6CD8D6BE7961}</a:tableStyleId>
              </a:tblPr>
              <a:tblGrid>
                <a:gridCol w="1848425">
                  <a:extLst>
                    <a:ext uri="{9D8B030D-6E8A-4147-A177-3AD203B41FA5}">
                      <a16:colId xmlns:a16="http://schemas.microsoft.com/office/drawing/2014/main" val="20000"/>
                    </a:ext>
                  </a:extLst>
                </a:gridCol>
                <a:gridCol w="1414150">
                  <a:extLst>
                    <a:ext uri="{9D8B030D-6E8A-4147-A177-3AD203B41FA5}">
                      <a16:colId xmlns:a16="http://schemas.microsoft.com/office/drawing/2014/main" val="20001"/>
                    </a:ext>
                  </a:extLst>
                </a:gridCol>
                <a:gridCol w="1631300">
                  <a:extLst>
                    <a:ext uri="{9D8B030D-6E8A-4147-A177-3AD203B41FA5}">
                      <a16:colId xmlns:a16="http://schemas.microsoft.com/office/drawing/2014/main" val="20002"/>
                    </a:ext>
                  </a:extLst>
                </a:gridCol>
                <a:gridCol w="1631300">
                  <a:extLst>
                    <a:ext uri="{9D8B030D-6E8A-4147-A177-3AD203B41FA5}">
                      <a16:colId xmlns:a16="http://schemas.microsoft.com/office/drawing/2014/main" val="20003"/>
                    </a:ext>
                  </a:extLst>
                </a:gridCol>
                <a:gridCol w="1631300">
                  <a:extLst>
                    <a:ext uri="{9D8B030D-6E8A-4147-A177-3AD203B41FA5}">
                      <a16:colId xmlns:a16="http://schemas.microsoft.com/office/drawing/2014/main" val="20004"/>
                    </a:ext>
                  </a:extLst>
                </a:gridCol>
              </a:tblGrid>
              <a:tr h="1547775">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dirty="0">
                          <a:solidFill>
                            <a:schemeClr val="dk1"/>
                          </a:solidFill>
                          <a:latin typeface="Arial"/>
                          <a:ea typeface="Arial"/>
                          <a:cs typeface="Arial"/>
                          <a:sym typeface="Arial"/>
                        </a:rPr>
                        <a:t>Zwei grundlegende Arten von Objektiven</a:t>
                      </a:r>
                      <a:endParaRPr dirty="0"/>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C1"/>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chemeClr val="dk1"/>
                          </a:solidFill>
                          <a:latin typeface="Arial"/>
                          <a:ea typeface="Arial"/>
                          <a:cs typeface="Arial"/>
                          <a:sym typeface="Arial"/>
                        </a:rPr>
                        <a:t>Bildausrichtung (</a:t>
                      </a:r>
                      <a:r>
                        <a:rPr lang="de-DE" sz="1400" b="0" i="1" u="none" strike="noStrike" cap="none">
                          <a:solidFill>
                            <a:schemeClr val="dk1"/>
                          </a:solidFill>
                          <a:latin typeface="Arial"/>
                          <a:ea typeface="Arial"/>
                          <a:cs typeface="Arial"/>
                          <a:sym typeface="Arial"/>
                        </a:rPr>
                        <a:t>aufrecht </a:t>
                      </a:r>
                      <a:r>
                        <a:rPr lang="de-DE" sz="1400" b="0" i="0" u="none" strike="noStrike" cap="none">
                          <a:solidFill>
                            <a:schemeClr val="dk1"/>
                          </a:solidFill>
                          <a:latin typeface="Arial"/>
                          <a:ea typeface="Arial"/>
                          <a:cs typeface="Arial"/>
                          <a:sym typeface="Arial"/>
                        </a:rPr>
                        <a:t>vs. </a:t>
                      </a:r>
                      <a:r>
                        <a:rPr lang="de-DE" sz="1400" b="0" i="1" u="none" strike="noStrike" cap="none">
                          <a:solidFill>
                            <a:schemeClr val="dk1"/>
                          </a:solidFill>
                          <a:latin typeface="Arial"/>
                          <a:ea typeface="Arial"/>
                          <a:cs typeface="Arial"/>
                          <a:sym typeface="Arial"/>
                        </a:rPr>
                        <a:t>umgekehrt</a:t>
                      </a:r>
                      <a:r>
                        <a:rPr lang="de-DE" sz="1400" b="0" i="0" u="none" strike="noStrike" cap="none">
                          <a:solidFill>
                            <a:schemeClr val="dk1"/>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chemeClr val="dk1"/>
                          </a:solidFill>
                          <a:latin typeface="Arial"/>
                          <a:ea typeface="Arial"/>
                          <a:cs typeface="Arial"/>
                          <a:sym typeface="Arial"/>
                        </a:rPr>
                        <a:t>Auflösung (</a:t>
                      </a:r>
                      <a:r>
                        <a:rPr lang="de-DE" sz="1400" b="0" i="1" u="none" strike="noStrike" cap="none">
                          <a:solidFill>
                            <a:schemeClr val="dk1"/>
                          </a:solidFill>
                          <a:latin typeface="Arial"/>
                          <a:ea typeface="Arial"/>
                          <a:cs typeface="Arial"/>
                          <a:sym typeface="Arial"/>
                        </a:rPr>
                        <a:t>hoch </a:t>
                      </a:r>
                      <a:r>
                        <a:rPr lang="de-DE" sz="1400" b="0" i="0" u="none" strike="noStrike" cap="none">
                          <a:solidFill>
                            <a:schemeClr val="dk1"/>
                          </a:solidFill>
                          <a:latin typeface="Arial"/>
                          <a:ea typeface="Arial"/>
                          <a:cs typeface="Arial"/>
                          <a:sym typeface="Arial"/>
                        </a:rPr>
                        <a:t>vs. </a:t>
                      </a:r>
                      <a:r>
                        <a:rPr lang="de-DE" sz="1400" b="0" i="1" u="none" strike="noStrike" cap="none">
                          <a:solidFill>
                            <a:schemeClr val="dk1"/>
                          </a:solidFill>
                          <a:latin typeface="Arial"/>
                          <a:ea typeface="Arial"/>
                          <a:cs typeface="Arial"/>
                          <a:sym typeface="Arial"/>
                        </a:rPr>
                        <a:t>niedrig</a:t>
                      </a:r>
                      <a:r>
                        <a:rPr lang="de-DE" sz="1400" b="0" i="0" u="none" strike="noStrike" cap="none">
                          <a:solidFill>
                            <a:schemeClr val="dk1"/>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chemeClr val="dk1"/>
                          </a:solidFill>
                          <a:latin typeface="Arial"/>
                          <a:ea typeface="Arial"/>
                          <a:cs typeface="Arial"/>
                          <a:sym typeface="Arial"/>
                        </a:rPr>
                        <a:t>Sichtfeld (</a:t>
                      </a:r>
                      <a:r>
                        <a:rPr lang="de-DE" sz="1400" b="0" i="1" u="none" strike="noStrike" cap="none">
                          <a:solidFill>
                            <a:schemeClr val="dk1"/>
                          </a:solidFill>
                          <a:latin typeface="Arial"/>
                          <a:ea typeface="Arial"/>
                          <a:cs typeface="Arial"/>
                          <a:sym typeface="Arial"/>
                        </a:rPr>
                        <a:t>breit </a:t>
                      </a:r>
                      <a:r>
                        <a:rPr lang="de-DE" sz="1400" b="0" i="0" u="none" strike="noStrike" cap="none">
                          <a:solidFill>
                            <a:schemeClr val="dk1"/>
                          </a:solidFill>
                          <a:latin typeface="Arial"/>
                          <a:ea typeface="Arial"/>
                          <a:cs typeface="Arial"/>
                          <a:sym typeface="Arial"/>
                        </a:rPr>
                        <a:t>vs. </a:t>
                      </a:r>
                      <a:r>
                        <a:rPr lang="de-DE" sz="1400" b="0" i="1" u="none" strike="noStrike" cap="none">
                          <a:solidFill>
                            <a:schemeClr val="dk1"/>
                          </a:solidFill>
                          <a:latin typeface="Arial"/>
                          <a:ea typeface="Arial"/>
                          <a:cs typeface="Arial"/>
                          <a:sym typeface="Arial"/>
                        </a:rPr>
                        <a:t>klein</a:t>
                      </a:r>
                      <a:r>
                        <a:rPr lang="de-DE" sz="1400" b="0" i="0" u="none" strike="noStrike" cap="none">
                          <a:solidFill>
                            <a:schemeClr val="dk1"/>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chemeClr val="dk1"/>
                          </a:solidFill>
                          <a:latin typeface="Arial"/>
                          <a:ea typeface="Arial"/>
                          <a:cs typeface="Arial"/>
                          <a:sym typeface="Arial"/>
                        </a:rPr>
                        <a:t>Brennfläche (im Verhältnis zur am Laser eingestellten Größe)</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extLst>
                  <a:ext uri="{0D108BD9-81ED-4DB2-BD59-A6C34878D82A}">
                    <a16:rowId xmlns:a16="http://schemas.microsoft.com/office/drawing/2014/main" val="10000"/>
                  </a:ext>
                </a:extLst>
              </a:tr>
              <a:tr h="1549600">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B2B2B2"/>
                          </a:solidFill>
                          <a:latin typeface="Arial"/>
                          <a:ea typeface="Arial"/>
                          <a:cs typeface="Arial"/>
                          <a:sym typeface="Arial"/>
                        </a:rPr>
                        <a:t>Plankonkav </a:t>
                      </a:r>
                      <a:r>
                        <a:rPr lang="de-DE" sz="1400" b="0" i="0" u="none" strike="noStrike" cap="none">
                          <a:solidFill>
                            <a:srgbClr val="B2B2B2"/>
                          </a:solidFill>
                          <a:latin typeface="Arial"/>
                          <a:ea typeface="Arial"/>
                          <a:cs typeface="Arial"/>
                          <a:sym typeface="Arial"/>
                        </a:rPr>
                        <a:t>(stark minus)</a:t>
                      </a:r>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99FF99"/>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B2B2B2"/>
                          </a:solidFill>
                          <a:latin typeface="Arial"/>
                          <a:ea typeface="Arial"/>
                          <a:cs typeface="Arial"/>
                          <a:sym typeface="Arial"/>
                        </a:rPr>
                        <a:t>Aufrecht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dirty="0">
                          <a:solidFill>
                            <a:srgbClr val="B2B2B2"/>
                          </a:solidFill>
                          <a:latin typeface="Arial"/>
                          <a:ea typeface="Arial"/>
                          <a:cs typeface="Arial"/>
                          <a:sym typeface="Arial"/>
                        </a:rPr>
                        <a:t>Hoch</a:t>
                      </a:r>
                      <a:endParaRPr dirty="0"/>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B2B2B2"/>
                          </a:solidFill>
                          <a:latin typeface="Arial"/>
                          <a:ea typeface="Arial"/>
                          <a:cs typeface="Arial"/>
                          <a:sym typeface="Arial"/>
                        </a:rPr>
                        <a:t>Klein</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B2B2B2"/>
                          </a:solidFill>
                          <a:latin typeface="Arial"/>
                          <a:ea typeface="Arial"/>
                          <a:cs typeface="Arial"/>
                          <a:sym typeface="Arial"/>
                        </a:rPr>
                        <a:t>Wie eingestellt</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extLst>
                  <a:ext uri="{0D108BD9-81ED-4DB2-BD59-A6C34878D82A}">
                    <a16:rowId xmlns:a16="http://schemas.microsoft.com/office/drawing/2014/main" val="10001"/>
                  </a:ext>
                </a:extLst>
              </a:tr>
              <a:tr h="1547775">
                <a:tc>
                  <a:txBody>
                    <a:bodyPr/>
                    <a:lstStyle/>
                    <a:p>
                      <a:pPr marL="0" marR="0" lvl="0" indent="0" algn="ctr" rtl="0">
                        <a:lnSpc>
                          <a:spcPct val="85000"/>
                        </a:lnSpc>
                        <a:spcBef>
                          <a:spcPts val="0"/>
                        </a:spcBef>
                        <a:spcAft>
                          <a:spcPts val="0"/>
                        </a:spcAft>
                        <a:buClr>
                          <a:schemeClr val="dk1"/>
                        </a:buClr>
                        <a:buSzPts val="1400"/>
                        <a:buFont typeface="Arial"/>
                        <a:buNone/>
                      </a:pPr>
                      <a:r>
                        <a:rPr lang="de-DE" sz="1400" b="1" i="0" u="none" strike="noStrike" cap="none">
                          <a:solidFill>
                            <a:schemeClr val="dk1"/>
                          </a:solidFill>
                          <a:latin typeface="Arial"/>
                          <a:ea typeface="Arial"/>
                          <a:cs typeface="Arial"/>
                          <a:sym typeface="Arial"/>
                        </a:rPr>
                        <a:t>Hohe Plus-Stärke</a:t>
                      </a:r>
                      <a:endParaRPr/>
                    </a:p>
                    <a:p>
                      <a:pPr marL="0" marR="0" lvl="0" indent="0" algn="ctr" rtl="0">
                        <a:lnSpc>
                          <a:spcPct val="85000"/>
                        </a:lnSpc>
                        <a:spcBef>
                          <a:spcPts val="280"/>
                        </a:spcBef>
                        <a:spcAft>
                          <a:spcPts val="0"/>
                        </a:spcAft>
                        <a:buClr>
                          <a:schemeClr val="dk2"/>
                        </a:buClr>
                        <a:buSzPts val="980"/>
                        <a:buFont typeface="Noto Sans Symbols"/>
                        <a:buNone/>
                      </a:pPr>
                      <a:endParaRPr sz="1400" b="1" i="0" u="none" strike="noStrike" cap="none">
                        <a:solidFill>
                          <a:schemeClr val="dk1"/>
                        </a:solidFill>
                        <a:latin typeface="Arial"/>
                        <a:ea typeface="Arial"/>
                        <a:cs typeface="Arial"/>
                        <a:sym typeface="Arial"/>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99FF99"/>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B2B2B2"/>
                          </a:solidFill>
                          <a:latin typeface="Arial"/>
                          <a:ea typeface="Arial"/>
                          <a:cs typeface="Arial"/>
                          <a:sym typeface="Arial"/>
                        </a:rPr>
                        <a:t>Umgekehrt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dirty="0">
                          <a:solidFill>
                            <a:srgbClr val="B2B2B2"/>
                          </a:solidFill>
                          <a:latin typeface="Arial"/>
                          <a:ea typeface="Arial"/>
                          <a:cs typeface="Arial"/>
                          <a:sym typeface="Arial"/>
                        </a:rPr>
                        <a:t>niedrig</a:t>
                      </a:r>
                      <a:endParaRPr dirty="0"/>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0000FF"/>
                          </a:solidFill>
                          <a:latin typeface="Arial"/>
                          <a:ea typeface="Arial"/>
                          <a:cs typeface="Arial"/>
                          <a:sym typeface="Arial"/>
                        </a:rPr>
                        <a:t>Breit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0000FF"/>
                          </a:solidFill>
                          <a:latin typeface="Arial"/>
                          <a:ea typeface="Arial"/>
                          <a:cs typeface="Arial"/>
                          <a:sym typeface="Arial"/>
                        </a:rPr>
                        <a:t>1,5- bis 2-fache Setgröße</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extLst>
                  <a:ext uri="{0D108BD9-81ED-4DB2-BD59-A6C34878D82A}">
                    <a16:rowId xmlns:a16="http://schemas.microsoft.com/office/drawing/2014/main" val="10002"/>
                  </a:ext>
                </a:extLst>
              </a:tr>
            </a:tbl>
          </a:graphicData>
        </a:graphic>
      </p:graphicFrame>
      <p:sp>
        <p:nvSpPr>
          <p:cNvPr id="757" name="Google Shape;757;p40"/>
          <p:cNvSpPr/>
          <p:nvPr/>
        </p:nvSpPr>
        <p:spPr>
          <a:xfrm>
            <a:off x="5870448" y="4944794"/>
            <a:ext cx="2743200" cy="1371600"/>
          </a:xfrm>
          <a:prstGeom prst="ellipse">
            <a:avLst/>
          </a:prstGeom>
          <a:no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758" name="Google Shape;758;p40"/>
          <p:cNvSpPr txBox="1"/>
          <p:nvPr/>
        </p:nvSpPr>
        <p:spPr>
          <a:xfrm>
            <a:off x="2876550" y="5989638"/>
            <a:ext cx="6115050" cy="653512"/>
          </a:xfrm>
          <a:prstGeom prst="rect">
            <a:avLst/>
          </a:prstGeom>
          <a:solidFill>
            <a:schemeClr val="dk1"/>
          </a:solidFill>
          <a:ln>
            <a:noFill/>
          </a:ln>
        </p:spPr>
        <p:txBody>
          <a:bodyPr spcFirstLastPara="1" wrap="square" lIns="25400" tIns="12700" rIns="25400" bIns="12700" anchor="t" anchorCtr="0">
            <a:spAutoFit/>
          </a:bodyPr>
          <a:lstStyle/>
          <a:p>
            <a:pPr marL="0" marR="0" lvl="0" indent="0" algn="l" rtl="0">
              <a:lnSpc>
                <a:spcPct val="85000"/>
              </a:lnSpc>
              <a:spcBef>
                <a:spcPts val="0"/>
              </a:spcBef>
              <a:spcAft>
                <a:spcPts val="0"/>
              </a:spcAft>
              <a:buClr>
                <a:srgbClr val="FFC000"/>
              </a:buClr>
              <a:buSzPts val="1600"/>
              <a:buFont typeface="Noto Sans Symbols"/>
              <a:buNone/>
            </a:pPr>
            <a:r>
              <a:rPr lang="de-DE" sz="1600" i="1" dirty="0">
                <a:solidFill>
                  <a:srgbClr val="FFC000"/>
                </a:solidFill>
                <a:latin typeface="Arial"/>
                <a:ea typeface="Arial"/>
                <a:cs typeface="Arial"/>
                <a:sym typeface="Arial"/>
              </a:rPr>
              <a:t>Diese Kombination von Eigenschaften macht Hochplus-Linsen zur</a:t>
            </a:r>
            <a:endParaRPr dirty="0"/>
          </a:p>
          <a:p>
            <a:pPr marL="0" marR="0" lvl="0" indent="0" algn="l" rtl="0">
              <a:lnSpc>
                <a:spcPct val="85000"/>
              </a:lnSpc>
              <a:spcBef>
                <a:spcPts val="0"/>
              </a:spcBef>
              <a:spcAft>
                <a:spcPts val="0"/>
              </a:spcAft>
              <a:buClr>
                <a:srgbClr val="FFC000"/>
              </a:buClr>
              <a:buSzPts val="1600"/>
              <a:buFont typeface="Noto Sans Symbols"/>
              <a:buNone/>
            </a:pPr>
            <a:r>
              <a:rPr lang="de-DE" sz="1600" i="1" dirty="0">
                <a:solidFill>
                  <a:srgbClr val="FFC000"/>
                </a:solidFill>
                <a:latin typeface="Arial"/>
                <a:ea typeface="Arial"/>
                <a:cs typeface="Arial"/>
                <a:sym typeface="Arial"/>
              </a:rPr>
              <a:t>bevorzugte Wahl für welchen gängigen Netzhaut-Lasereingriff?</a:t>
            </a:r>
            <a:endParaRPr dirty="0"/>
          </a:p>
          <a:p>
            <a:pPr marL="0" marR="0" lvl="0" indent="0" algn="l" rtl="0">
              <a:lnSpc>
                <a:spcPct val="85000"/>
              </a:lnSpc>
              <a:spcBef>
                <a:spcPts val="0"/>
              </a:spcBef>
              <a:spcAft>
                <a:spcPts val="0"/>
              </a:spcAft>
              <a:buClr>
                <a:schemeClr val="dk1"/>
              </a:buClr>
              <a:buSzPts val="1600"/>
              <a:buFont typeface="Noto Sans Symbols"/>
              <a:buNone/>
            </a:pPr>
            <a:r>
              <a:rPr lang="de-DE" sz="1600" b="1" dirty="0">
                <a:solidFill>
                  <a:schemeClr val="dk1"/>
                </a:solidFill>
                <a:latin typeface="Arial"/>
                <a:ea typeface="Arial"/>
                <a:cs typeface="Arial"/>
                <a:sym typeface="Arial"/>
              </a:rPr>
              <a:t>PRP</a:t>
            </a:r>
            <a:endParaRPr dirty="0"/>
          </a:p>
        </p:txBody>
      </p:sp>
      <p:sp>
        <p:nvSpPr>
          <p:cNvPr id="759" name="Google Shape;759;p4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de-DE" sz="1000">
                <a:solidFill>
                  <a:schemeClr val="dk1"/>
                </a:solidFill>
                <a:latin typeface="Arial"/>
                <a:ea typeface="Arial"/>
                <a:cs typeface="Arial"/>
                <a:sym typeface="Arial"/>
              </a:rPr>
              <a:t>40</a:t>
            </a:fld>
            <a:endParaRPr sz="1000">
              <a:solidFill>
                <a:schemeClr val="dk1"/>
              </a:solidFill>
              <a:latin typeface="Arial"/>
              <a:ea typeface="Arial"/>
              <a:cs typeface="Arial"/>
              <a:sym typeface="Arial"/>
            </a:endParaRPr>
          </a:p>
        </p:txBody>
      </p:sp>
      <p:sp>
        <p:nvSpPr>
          <p:cNvPr id="760" name="Google Shape;760;p40"/>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F</a:t>
            </a:r>
            <a:endParaRPr/>
          </a:p>
        </p:txBody>
      </p:sp>
      <p:sp>
        <p:nvSpPr>
          <p:cNvPr id="761" name="Google Shape;761;p40"/>
          <p:cNvSpPr txBox="1"/>
          <p:nvPr/>
        </p:nvSpPr>
        <p:spPr>
          <a:xfrm>
            <a:off x="2018216" y="240268"/>
            <a:ext cx="5117106" cy="579646"/>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a:solidFill>
                  <a:srgbClr val="0000FF"/>
                </a:solidFill>
                <a:latin typeface="Arial"/>
                <a:ea typeface="Arial"/>
                <a:cs typeface="Arial"/>
                <a:sym typeface="Arial"/>
              </a:rPr>
              <a:t>Linsen </a:t>
            </a:r>
            <a:r>
              <a:rPr lang="de-DE" sz="2000" i="1">
                <a:solidFill>
                  <a:srgbClr val="0000FF"/>
                </a:solidFill>
                <a:latin typeface="Arial"/>
                <a:ea typeface="Arial"/>
                <a:cs typeface="Arial"/>
                <a:sym typeface="Arial"/>
              </a:rPr>
              <a:t>für die retinale </a:t>
            </a:r>
            <a:r>
              <a:rPr lang="de-DE" sz="2000" b="1">
                <a:solidFill>
                  <a:srgbClr val="0000FF"/>
                </a:solidFill>
                <a:latin typeface="Arial"/>
                <a:ea typeface="Arial"/>
                <a:cs typeface="Arial"/>
                <a:sym typeface="Arial"/>
              </a:rPr>
              <a:t>Laser</a:t>
            </a:r>
            <a:r>
              <a:rPr lang="de-DE" sz="2000" i="1">
                <a:solidFill>
                  <a:srgbClr val="0000FF"/>
                </a:solidFill>
                <a:latin typeface="Arial"/>
                <a:ea typeface="Arial"/>
                <a:cs typeface="Arial"/>
                <a:sym typeface="Arial"/>
              </a:rPr>
              <a:t>-Photokoagulation</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graphicFrame>
        <p:nvGraphicFramePr>
          <p:cNvPr id="766" name="Google Shape;766;p41"/>
          <p:cNvGraphicFramePr/>
          <p:nvPr/>
        </p:nvGraphicFramePr>
        <p:xfrm>
          <a:off x="530352" y="1828800"/>
          <a:ext cx="8156475" cy="4645150"/>
        </p:xfrm>
        <a:graphic>
          <a:graphicData uri="http://schemas.openxmlformats.org/drawingml/2006/table">
            <a:tbl>
              <a:tblPr>
                <a:noFill/>
                <a:tableStyleId>{FF976D63-C996-4806-90B6-6CD8D6BE7961}</a:tableStyleId>
              </a:tblPr>
              <a:tblGrid>
                <a:gridCol w="1848425">
                  <a:extLst>
                    <a:ext uri="{9D8B030D-6E8A-4147-A177-3AD203B41FA5}">
                      <a16:colId xmlns:a16="http://schemas.microsoft.com/office/drawing/2014/main" val="20000"/>
                    </a:ext>
                  </a:extLst>
                </a:gridCol>
                <a:gridCol w="1414150">
                  <a:extLst>
                    <a:ext uri="{9D8B030D-6E8A-4147-A177-3AD203B41FA5}">
                      <a16:colId xmlns:a16="http://schemas.microsoft.com/office/drawing/2014/main" val="20001"/>
                    </a:ext>
                  </a:extLst>
                </a:gridCol>
                <a:gridCol w="1631300">
                  <a:extLst>
                    <a:ext uri="{9D8B030D-6E8A-4147-A177-3AD203B41FA5}">
                      <a16:colId xmlns:a16="http://schemas.microsoft.com/office/drawing/2014/main" val="20002"/>
                    </a:ext>
                  </a:extLst>
                </a:gridCol>
                <a:gridCol w="1631300">
                  <a:extLst>
                    <a:ext uri="{9D8B030D-6E8A-4147-A177-3AD203B41FA5}">
                      <a16:colId xmlns:a16="http://schemas.microsoft.com/office/drawing/2014/main" val="20003"/>
                    </a:ext>
                  </a:extLst>
                </a:gridCol>
                <a:gridCol w="1631300">
                  <a:extLst>
                    <a:ext uri="{9D8B030D-6E8A-4147-A177-3AD203B41FA5}">
                      <a16:colId xmlns:a16="http://schemas.microsoft.com/office/drawing/2014/main" val="20004"/>
                    </a:ext>
                  </a:extLst>
                </a:gridCol>
              </a:tblGrid>
              <a:tr h="1547775">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dirty="0">
                          <a:solidFill>
                            <a:schemeClr val="dk1"/>
                          </a:solidFill>
                          <a:latin typeface="Arial"/>
                          <a:ea typeface="Arial"/>
                          <a:cs typeface="Arial"/>
                          <a:sym typeface="Arial"/>
                        </a:rPr>
                        <a:t>Zwei grundlegende Arten von Objektiven</a:t>
                      </a:r>
                      <a:endParaRPr dirty="0"/>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C1"/>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chemeClr val="dk1"/>
                          </a:solidFill>
                          <a:latin typeface="Arial"/>
                          <a:ea typeface="Arial"/>
                          <a:cs typeface="Arial"/>
                          <a:sym typeface="Arial"/>
                        </a:rPr>
                        <a:t>Bildausrichtung (</a:t>
                      </a:r>
                      <a:r>
                        <a:rPr lang="de-DE" sz="1400" b="0" i="1" u="none" strike="noStrike" cap="none">
                          <a:solidFill>
                            <a:schemeClr val="dk1"/>
                          </a:solidFill>
                          <a:latin typeface="Arial"/>
                          <a:ea typeface="Arial"/>
                          <a:cs typeface="Arial"/>
                          <a:sym typeface="Arial"/>
                        </a:rPr>
                        <a:t>aufrecht </a:t>
                      </a:r>
                      <a:r>
                        <a:rPr lang="de-DE" sz="1400" b="0" i="0" u="none" strike="noStrike" cap="none">
                          <a:solidFill>
                            <a:schemeClr val="dk1"/>
                          </a:solidFill>
                          <a:latin typeface="Arial"/>
                          <a:ea typeface="Arial"/>
                          <a:cs typeface="Arial"/>
                          <a:sym typeface="Arial"/>
                        </a:rPr>
                        <a:t>vs. </a:t>
                      </a:r>
                      <a:r>
                        <a:rPr lang="de-DE" sz="1400" b="0" i="1" u="none" strike="noStrike" cap="none">
                          <a:solidFill>
                            <a:schemeClr val="dk1"/>
                          </a:solidFill>
                          <a:latin typeface="Arial"/>
                          <a:ea typeface="Arial"/>
                          <a:cs typeface="Arial"/>
                          <a:sym typeface="Arial"/>
                        </a:rPr>
                        <a:t>umgekehrt</a:t>
                      </a:r>
                      <a:r>
                        <a:rPr lang="de-DE" sz="1400" b="0" i="0" u="none" strike="noStrike" cap="none">
                          <a:solidFill>
                            <a:schemeClr val="dk1"/>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chemeClr val="dk1"/>
                          </a:solidFill>
                          <a:latin typeface="Arial"/>
                          <a:ea typeface="Arial"/>
                          <a:cs typeface="Arial"/>
                          <a:sym typeface="Arial"/>
                        </a:rPr>
                        <a:t>Auflösung (</a:t>
                      </a:r>
                      <a:r>
                        <a:rPr lang="de-DE" sz="1400" b="0" i="1" u="none" strike="noStrike" cap="none">
                          <a:solidFill>
                            <a:schemeClr val="dk1"/>
                          </a:solidFill>
                          <a:latin typeface="Arial"/>
                          <a:ea typeface="Arial"/>
                          <a:cs typeface="Arial"/>
                          <a:sym typeface="Arial"/>
                        </a:rPr>
                        <a:t>hoch </a:t>
                      </a:r>
                      <a:r>
                        <a:rPr lang="de-DE" sz="1400" b="0" i="0" u="none" strike="noStrike" cap="none">
                          <a:solidFill>
                            <a:schemeClr val="dk1"/>
                          </a:solidFill>
                          <a:latin typeface="Arial"/>
                          <a:ea typeface="Arial"/>
                          <a:cs typeface="Arial"/>
                          <a:sym typeface="Arial"/>
                        </a:rPr>
                        <a:t>vs. </a:t>
                      </a:r>
                      <a:r>
                        <a:rPr lang="de-DE" sz="1400" b="0" i="1" u="none" strike="noStrike" cap="none">
                          <a:solidFill>
                            <a:schemeClr val="dk1"/>
                          </a:solidFill>
                          <a:latin typeface="Arial"/>
                          <a:ea typeface="Arial"/>
                          <a:cs typeface="Arial"/>
                          <a:sym typeface="Arial"/>
                        </a:rPr>
                        <a:t>niedrig</a:t>
                      </a:r>
                      <a:r>
                        <a:rPr lang="de-DE" sz="1400" b="0" i="0" u="none" strike="noStrike" cap="none">
                          <a:solidFill>
                            <a:schemeClr val="dk1"/>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chemeClr val="dk1"/>
                          </a:solidFill>
                          <a:latin typeface="Arial"/>
                          <a:ea typeface="Arial"/>
                          <a:cs typeface="Arial"/>
                          <a:sym typeface="Arial"/>
                        </a:rPr>
                        <a:t>Sichtfeld (</a:t>
                      </a:r>
                      <a:r>
                        <a:rPr lang="de-DE" sz="1400" b="0" i="1" u="none" strike="noStrike" cap="none">
                          <a:solidFill>
                            <a:schemeClr val="dk1"/>
                          </a:solidFill>
                          <a:latin typeface="Arial"/>
                          <a:ea typeface="Arial"/>
                          <a:cs typeface="Arial"/>
                          <a:sym typeface="Arial"/>
                        </a:rPr>
                        <a:t>breit </a:t>
                      </a:r>
                      <a:r>
                        <a:rPr lang="de-DE" sz="1400" b="0" i="0" u="none" strike="noStrike" cap="none">
                          <a:solidFill>
                            <a:schemeClr val="dk1"/>
                          </a:solidFill>
                          <a:latin typeface="Arial"/>
                          <a:ea typeface="Arial"/>
                          <a:cs typeface="Arial"/>
                          <a:sym typeface="Arial"/>
                        </a:rPr>
                        <a:t>vs. </a:t>
                      </a:r>
                      <a:r>
                        <a:rPr lang="de-DE" sz="1400" b="0" i="1" u="none" strike="noStrike" cap="none">
                          <a:solidFill>
                            <a:schemeClr val="dk1"/>
                          </a:solidFill>
                          <a:latin typeface="Arial"/>
                          <a:ea typeface="Arial"/>
                          <a:cs typeface="Arial"/>
                          <a:sym typeface="Arial"/>
                        </a:rPr>
                        <a:t>klein</a:t>
                      </a:r>
                      <a:r>
                        <a:rPr lang="de-DE" sz="1400" b="0" i="0" u="none" strike="noStrike" cap="none">
                          <a:solidFill>
                            <a:schemeClr val="dk1"/>
                          </a:solidFill>
                          <a:latin typeface="Arial"/>
                          <a:ea typeface="Arial"/>
                          <a:cs typeface="Arial"/>
                          <a:sym typeface="Arial"/>
                        </a:rPr>
                        <a: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0" i="0" u="none" strike="noStrike" cap="none">
                          <a:solidFill>
                            <a:schemeClr val="dk1"/>
                          </a:solidFill>
                          <a:latin typeface="Arial"/>
                          <a:ea typeface="Arial"/>
                          <a:cs typeface="Arial"/>
                          <a:sym typeface="Arial"/>
                        </a:rPr>
                        <a:t>Brennfläche (im Verhältnis zur am Laser eingestellten Größe)</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ECFF"/>
                    </a:solidFill>
                  </a:tcPr>
                </a:tc>
                <a:extLst>
                  <a:ext uri="{0D108BD9-81ED-4DB2-BD59-A6C34878D82A}">
                    <a16:rowId xmlns:a16="http://schemas.microsoft.com/office/drawing/2014/main" val="10000"/>
                  </a:ext>
                </a:extLst>
              </a:tr>
              <a:tr h="1549600">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B2B2B2"/>
                          </a:solidFill>
                          <a:latin typeface="Arial"/>
                          <a:ea typeface="Arial"/>
                          <a:cs typeface="Arial"/>
                          <a:sym typeface="Arial"/>
                        </a:rPr>
                        <a:t>Plankonkav </a:t>
                      </a:r>
                      <a:r>
                        <a:rPr lang="de-DE" sz="1400" b="0" i="0" u="none" strike="noStrike" cap="none">
                          <a:solidFill>
                            <a:srgbClr val="B2B2B2"/>
                          </a:solidFill>
                          <a:latin typeface="Arial"/>
                          <a:ea typeface="Arial"/>
                          <a:cs typeface="Arial"/>
                          <a:sym typeface="Arial"/>
                        </a:rPr>
                        <a:t>(stark minus)</a:t>
                      </a:r>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99FF99"/>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B2B2B2"/>
                          </a:solidFill>
                          <a:latin typeface="Arial"/>
                          <a:ea typeface="Arial"/>
                          <a:cs typeface="Arial"/>
                          <a:sym typeface="Arial"/>
                        </a:rPr>
                        <a:t>Aufrecht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dirty="0">
                          <a:solidFill>
                            <a:srgbClr val="B2B2B2"/>
                          </a:solidFill>
                          <a:latin typeface="Arial"/>
                          <a:ea typeface="Arial"/>
                          <a:cs typeface="Arial"/>
                          <a:sym typeface="Arial"/>
                        </a:rPr>
                        <a:t>Hoch</a:t>
                      </a:r>
                      <a:endParaRPr dirty="0"/>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B2B2B2"/>
                          </a:solidFill>
                          <a:latin typeface="Arial"/>
                          <a:ea typeface="Arial"/>
                          <a:cs typeface="Arial"/>
                          <a:sym typeface="Arial"/>
                        </a:rPr>
                        <a:t>Klein</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B2B2B2"/>
                          </a:solidFill>
                          <a:latin typeface="Arial"/>
                          <a:ea typeface="Arial"/>
                          <a:cs typeface="Arial"/>
                          <a:sym typeface="Arial"/>
                        </a:rPr>
                        <a:t>Wie eingestellt</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CC"/>
                    </a:solidFill>
                  </a:tcPr>
                </a:tc>
                <a:extLst>
                  <a:ext uri="{0D108BD9-81ED-4DB2-BD59-A6C34878D82A}">
                    <a16:rowId xmlns:a16="http://schemas.microsoft.com/office/drawing/2014/main" val="10001"/>
                  </a:ext>
                </a:extLst>
              </a:tr>
              <a:tr h="1547775">
                <a:tc>
                  <a:txBody>
                    <a:bodyPr/>
                    <a:lstStyle/>
                    <a:p>
                      <a:pPr marL="0" marR="0" lvl="0" indent="0" algn="ctr" rtl="0">
                        <a:lnSpc>
                          <a:spcPct val="85000"/>
                        </a:lnSpc>
                        <a:spcBef>
                          <a:spcPts val="0"/>
                        </a:spcBef>
                        <a:spcAft>
                          <a:spcPts val="0"/>
                        </a:spcAft>
                        <a:buClr>
                          <a:schemeClr val="dk1"/>
                        </a:buClr>
                        <a:buSzPts val="1400"/>
                        <a:buFont typeface="Arial"/>
                        <a:buNone/>
                      </a:pPr>
                      <a:r>
                        <a:rPr lang="de-DE" sz="1400" b="1" i="0" u="none" strike="noStrike" cap="none">
                          <a:solidFill>
                            <a:schemeClr val="dk1"/>
                          </a:solidFill>
                          <a:latin typeface="Arial"/>
                          <a:ea typeface="Arial"/>
                          <a:cs typeface="Arial"/>
                          <a:sym typeface="Arial"/>
                        </a:rPr>
                        <a:t>Hohe Plus-Stärke</a:t>
                      </a:r>
                      <a:endParaRPr/>
                    </a:p>
                    <a:p>
                      <a:pPr marL="0" marR="0" lvl="0" indent="0" algn="ctr" rtl="0">
                        <a:lnSpc>
                          <a:spcPct val="85000"/>
                        </a:lnSpc>
                        <a:spcBef>
                          <a:spcPts val="280"/>
                        </a:spcBef>
                        <a:spcAft>
                          <a:spcPts val="0"/>
                        </a:spcAft>
                        <a:buClr>
                          <a:schemeClr val="dk2"/>
                        </a:buClr>
                        <a:buSzPts val="980"/>
                        <a:buFont typeface="Noto Sans Symbols"/>
                        <a:buNone/>
                      </a:pPr>
                      <a:endParaRPr sz="1400" b="1" i="0" u="none" strike="noStrike" cap="none">
                        <a:solidFill>
                          <a:schemeClr val="dk1"/>
                        </a:solidFill>
                        <a:latin typeface="Arial"/>
                        <a:ea typeface="Arial"/>
                        <a:cs typeface="Arial"/>
                        <a:sym typeface="Arial"/>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99FF99"/>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B2B2B2"/>
                          </a:solidFill>
                          <a:latin typeface="Arial"/>
                          <a:ea typeface="Arial"/>
                          <a:cs typeface="Arial"/>
                          <a:sym typeface="Arial"/>
                        </a:rPr>
                        <a:t>Umgekehrt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dirty="0">
                          <a:solidFill>
                            <a:srgbClr val="B2B2B2"/>
                          </a:solidFill>
                          <a:latin typeface="Arial"/>
                          <a:ea typeface="Arial"/>
                          <a:cs typeface="Arial"/>
                          <a:sym typeface="Arial"/>
                        </a:rPr>
                        <a:t>niedrig</a:t>
                      </a:r>
                      <a:endParaRPr dirty="0"/>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0000FF"/>
                          </a:solidFill>
                          <a:latin typeface="Arial"/>
                          <a:ea typeface="Arial"/>
                          <a:cs typeface="Arial"/>
                          <a:sym typeface="Arial"/>
                        </a:rPr>
                        <a:t>Breit</a:t>
                      </a:r>
                      <a:endParaRPr/>
                    </a:p>
                  </a:txBody>
                  <a:tcPr marL="91450" marR="91450" marT="45725" marB="45725" anchor="ctr" anchorCtr="1">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tc>
                  <a:txBody>
                    <a:bodyPr/>
                    <a:lstStyle/>
                    <a:p>
                      <a:pPr marL="0" marR="0" lvl="0" indent="0" algn="ctr" rtl="0">
                        <a:lnSpc>
                          <a:spcPct val="85000"/>
                        </a:lnSpc>
                        <a:spcBef>
                          <a:spcPts val="0"/>
                        </a:spcBef>
                        <a:spcAft>
                          <a:spcPts val="0"/>
                        </a:spcAft>
                        <a:buClr>
                          <a:schemeClr val="dk2"/>
                        </a:buClr>
                        <a:buSzPts val="980"/>
                        <a:buFont typeface="Noto Sans Symbols"/>
                        <a:buNone/>
                      </a:pPr>
                      <a:r>
                        <a:rPr lang="de-DE" sz="1400" b="1" i="0" u="none" strike="noStrike" cap="none">
                          <a:solidFill>
                            <a:srgbClr val="0000FF"/>
                          </a:solidFill>
                          <a:latin typeface="Arial"/>
                          <a:ea typeface="Arial"/>
                          <a:cs typeface="Arial"/>
                          <a:sym typeface="Arial"/>
                        </a:rPr>
                        <a:t>1,5- bis 2-fache Setgröße</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CC"/>
                    </a:solidFill>
                  </a:tcPr>
                </a:tc>
                <a:extLst>
                  <a:ext uri="{0D108BD9-81ED-4DB2-BD59-A6C34878D82A}">
                    <a16:rowId xmlns:a16="http://schemas.microsoft.com/office/drawing/2014/main" val="10002"/>
                  </a:ext>
                </a:extLst>
              </a:tr>
            </a:tbl>
          </a:graphicData>
        </a:graphic>
      </p:graphicFrame>
      <p:sp>
        <p:nvSpPr>
          <p:cNvPr id="767" name="Google Shape;767;p41"/>
          <p:cNvSpPr txBox="1"/>
          <p:nvPr/>
        </p:nvSpPr>
        <p:spPr>
          <a:xfrm>
            <a:off x="2876550" y="5989638"/>
            <a:ext cx="6115050" cy="653512"/>
          </a:xfrm>
          <a:prstGeom prst="rect">
            <a:avLst/>
          </a:prstGeom>
          <a:solidFill>
            <a:schemeClr val="dk1"/>
          </a:solidFill>
          <a:ln>
            <a:noFill/>
          </a:ln>
        </p:spPr>
        <p:txBody>
          <a:bodyPr spcFirstLastPara="1" wrap="square" lIns="25400" tIns="12700" rIns="25400" bIns="12700" anchor="t" anchorCtr="0">
            <a:spAutoFit/>
          </a:bodyPr>
          <a:lstStyle/>
          <a:p>
            <a:pPr marL="0" marR="0" lvl="0" indent="0" algn="l" rtl="0">
              <a:lnSpc>
                <a:spcPct val="85000"/>
              </a:lnSpc>
              <a:spcBef>
                <a:spcPts val="0"/>
              </a:spcBef>
              <a:spcAft>
                <a:spcPts val="0"/>
              </a:spcAft>
              <a:buClr>
                <a:srgbClr val="FFC000"/>
              </a:buClr>
              <a:buSzPts val="1600"/>
              <a:buFont typeface="Noto Sans Symbols"/>
              <a:buNone/>
            </a:pPr>
            <a:r>
              <a:rPr lang="de-DE" sz="1600" i="1" dirty="0">
                <a:solidFill>
                  <a:srgbClr val="FFC000"/>
                </a:solidFill>
                <a:latin typeface="Arial"/>
                <a:ea typeface="Arial"/>
                <a:cs typeface="Arial"/>
                <a:sym typeface="Arial"/>
              </a:rPr>
              <a:t>Diese Kombination von Eigenschaften macht Hochplus-Linsen zur</a:t>
            </a:r>
            <a:endParaRPr dirty="0"/>
          </a:p>
          <a:p>
            <a:pPr marL="0" marR="0" lvl="0" indent="0" algn="l" rtl="0">
              <a:lnSpc>
                <a:spcPct val="85000"/>
              </a:lnSpc>
              <a:spcBef>
                <a:spcPts val="0"/>
              </a:spcBef>
              <a:spcAft>
                <a:spcPts val="0"/>
              </a:spcAft>
              <a:buClr>
                <a:srgbClr val="FFC000"/>
              </a:buClr>
              <a:buSzPts val="1600"/>
              <a:buFont typeface="Noto Sans Symbols"/>
              <a:buNone/>
            </a:pPr>
            <a:r>
              <a:rPr lang="de-DE" sz="1600" i="1" dirty="0">
                <a:solidFill>
                  <a:srgbClr val="FFC000"/>
                </a:solidFill>
                <a:latin typeface="Arial"/>
                <a:ea typeface="Arial"/>
                <a:cs typeface="Arial"/>
                <a:sym typeface="Arial"/>
              </a:rPr>
              <a:t>bevorzugte Wahl für welchen gängigen Netzhaut-Lasereingriff?</a:t>
            </a:r>
            <a:endParaRPr dirty="0"/>
          </a:p>
          <a:p>
            <a:pPr marL="0" marR="0" lvl="0" indent="0" algn="l" rtl="0">
              <a:lnSpc>
                <a:spcPct val="85000"/>
              </a:lnSpc>
              <a:spcBef>
                <a:spcPts val="0"/>
              </a:spcBef>
              <a:spcAft>
                <a:spcPts val="0"/>
              </a:spcAft>
              <a:buClr>
                <a:schemeClr val="lt1"/>
              </a:buClr>
              <a:buSzPts val="1600"/>
              <a:buFont typeface="Noto Sans Symbols"/>
              <a:buNone/>
            </a:pPr>
            <a:r>
              <a:rPr lang="de-DE" sz="1600" b="1" dirty="0" err="1">
                <a:solidFill>
                  <a:schemeClr val="lt1"/>
                </a:solidFill>
                <a:latin typeface="Arial"/>
                <a:ea typeface="Arial"/>
                <a:cs typeface="Arial"/>
                <a:sym typeface="Arial"/>
              </a:rPr>
              <a:t>Panretinale</a:t>
            </a:r>
            <a:r>
              <a:rPr lang="de-DE" sz="1600" b="1">
                <a:solidFill>
                  <a:schemeClr val="lt1"/>
                </a:solidFill>
                <a:latin typeface="Arial"/>
                <a:ea typeface="Arial"/>
                <a:cs typeface="Arial"/>
                <a:sym typeface="Arial"/>
              </a:rPr>
              <a:t> Laserkoagulation (PLK)</a:t>
            </a:r>
            <a:endParaRPr dirty="0"/>
          </a:p>
        </p:txBody>
      </p:sp>
      <p:sp>
        <p:nvSpPr>
          <p:cNvPr id="768" name="Google Shape;768;p4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de-DE" sz="1000">
                <a:solidFill>
                  <a:schemeClr val="dk1"/>
                </a:solidFill>
                <a:latin typeface="Arial"/>
                <a:ea typeface="Arial"/>
                <a:cs typeface="Arial"/>
                <a:sym typeface="Arial"/>
              </a:rPr>
              <a:t>41</a:t>
            </a:fld>
            <a:endParaRPr sz="1000">
              <a:solidFill>
                <a:schemeClr val="dk1"/>
              </a:solidFill>
              <a:latin typeface="Arial"/>
              <a:ea typeface="Arial"/>
              <a:cs typeface="Arial"/>
              <a:sym typeface="Arial"/>
            </a:endParaRPr>
          </a:p>
        </p:txBody>
      </p:sp>
      <p:sp>
        <p:nvSpPr>
          <p:cNvPr id="769" name="Google Shape;769;p41"/>
          <p:cNvSpPr txBox="1"/>
          <p:nvPr/>
        </p:nvSpPr>
        <p:spPr>
          <a:xfrm>
            <a:off x="2018216" y="240268"/>
            <a:ext cx="5117106" cy="579646"/>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a:solidFill>
                  <a:srgbClr val="0000FF"/>
                </a:solidFill>
                <a:latin typeface="Arial"/>
                <a:ea typeface="Arial"/>
                <a:cs typeface="Arial"/>
                <a:sym typeface="Arial"/>
              </a:rPr>
              <a:t>Linsen </a:t>
            </a:r>
            <a:r>
              <a:rPr lang="de-DE" sz="2000" i="1">
                <a:solidFill>
                  <a:srgbClr val="0000FF"/>
                </a:solidFill>
                <a:latin typeface="Arial"/>
                <a:ea typeface="Arial"/>
                <a:cs typeface="Arial"/>
                <a:sym typeface="Arial"/>
              </a:rPr>
              <a:t>für die retinale </a:t>
            </a:r>
            <a:r>
              <a:rPr lang="de-DE" sz="2000" b="1">
                <a:solidFill>
                  <a:srgbClr val="0000FF"/>
                </a:solidFill>
                <a:latin typeface="Arial"/>
                <a:ea typeface="Arial"/>
                <a:cs typeface="Arial"/>
                <a:sym typeface="Arial"/>
              </a:rPr>
              <a:t>Laser</a:t>
            </a:r>
            <a:r>
              <a:rPr lang="de-DE" sz="2000" i="1">
                <a:solidFill>
                  <a:srgbClr val="0000FF"/>
                </a:solidFill>
                <a:latin typeface="Arial"/>
                <a:ea typeface="Arial"/>
                <a:cs typeface="Arial"/>
                <a:sym typeface="Arial"/>
              </a:rPr>
              <a:t>-Photokoagulation</a:t>
            </a:r>
            <a:endParaRPr/>
          </a:p>
        </p:txBody>
      </p:sp>
      <p:sp>
        <p:nvSpPr>
          <p:cNvPr id="770" name="Google Shape;770;p41"/>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A</a:t>
            </a:r>
            <a:endParaRPr/>
          </a:p>
        </p:txBody>
      </p:sp>
      <p:sp>
        <p:nvSpPr>
          <p:cNvPr id="771" name="Google Shape;771;p41"/>
          <p:cNvSpPr/>
          <p:nvPr/>
        </p:nvSpPr>
        <p:spPr>
          <a:xfrm>
            <a:off x="5870448" y="4944794"/>
            <a:ext cx="2743200" cy="1371600"/>
          </a:xfrm>
          <a:prstGeom prst="ellipse">
            <a:avLst/>
          </a:prstGeom>
          <a:no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3" name="Google Shape;204;p4">
            <a:extLst>
              <a:ext uri="{FF2B5EF4-FFF2-40B4-BE49-F238E27FC236}">
                <a16:creationId xmlns:a16="http://schemas.microsoft.com/office/drawing/2014/main" id="{608EB856-00B9-14CE-F905-1033DFC510E1}"/>
              </a:ext>
            </a:extLst>
          </p:cNvPr>
          <p:cNvSpPr txBox="1"/>
          <p:nvPr/>
        </p:nvSpPr>
        <p:spPr>
          <a:xfrm>
            <a:off x="521694" y="266106"/>
            <a:ext cx="5117106" cy="579646"/>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a:solidFill>
                  <a:schemeClr val="lt1"/>
                </a:solidFill>
                <a:latin typeface="Arial"/>
                <a:ea typeface="Arial"/>
                <a:cs typeface="Arial"/>
                <a:sym typeface="Arial"/>
              </a:rPr>
              <a:t>Linsen </a:t>
            </a:r>
            <a:r>
              <a:rPr lang="de-DE" sz="2000" i="1">
                <a:solidFill>
                  <a:schemeClr val="lt1"/>
                </a:solidFill>
                <a:latin typeface="Arial"/>
                <a:ea typeface="Arial"/>
                <a:cs typeface="Arial"/>
                <a:sym typeface="Arial"/>
              </a:rPr>
              <a:t>für die retinale </a:t>
            </a:r>
            <a:r>
              <a:rPr lang="de-DE" sz="2000" b="1">
                <a:solidFill>
                  <a:srgbClr val="0000FF"/>
                </a:solidFill>
                <a:latin typeface="Arial"/>
                <a:ea typeface="Arial"/>
                <a:cs typeface="Arial"/>
                <a:sym typeface="Arial"/>
              </a:rPr>
              <a:t>Laser</a:t>
            </a:r>
            <a:r>
              <a:rPr lang="de-DE" sz="2000" i="1">
                <a:solidFill>
                  <a:schemeClr val="lt1"/>
                </a:solidFill>
                <a:latin typeface="Arial"/>
                <a:ea typeface="Arial"/>
                <a:cs typeface="Arial"/>
                <a:sym typeface="Arial"/>
              </a:rPr>
              <a:t>-Photokoagulation</a:t>
            </a:r>
            <a:endParaRPr/>
          </a:p>
        </p:txBody>
      </p:sp>
      <p:sp>
        <p:nvSpPr>
          <p:cNvPr id="5" name="Google Shape;164;p2">
            <a:extLst>
              <a:ext uri="{FF2B5EF4-FFF2-40B4-BE49-F238E27FC236}">
                <a16:creationId xmlns:a16="http://schemas.microsoft.com/office/drawing/2014/main" id="{230868C5-6A25-A53F-5EB8-E47E6039AAFE}"/>
              </a:ext>
            </a:extLst>
          </p:cNvPr>
          <p:cNvSpPr txBox="1"/>
          <p:nvPr/>
        </p:nvSpPr>
        <p:spPr>
          <a:xfrm>
            <a:off x="711200" y="943530"/>
            <a:ext cx="7061200" cy="64120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2000" i="1" dirty="0">
                <a:solidFill>
                  <a:schemeClr val="dk1"/>
                </a:solidFill>
                <a:latin typeface="Arial"/>
                <a:ea typeface="Arial"/>
                <a:cs typeface="Arial"/>
                <a:sym typeface="Arial"/>
              </a:rPr>
              <a:t>Was sind Die fünf Arten der Laser-Gewebe-Wechselwirkung?</a:t>
            </a:r>
            <a:r>
              <a:rPr lang="de-DE" sz="2000" i="1" dirty="0">
                <a:solidFill>
                  <a:schemeClr val="lt1"/>
                </a:solidFill>
                <a:latin typeface="Arial"/>
                <a:ea typeface="Arial"/>
                <a:cs typeface="Arial"/>
                <a:sym typeface="Arial"/>
              </a:rPr>
              <a:t>:</a:t>
            </a:r>
            <a:endParaRPr dirty="0"/>
          </a:p>
          <a:p>
            <a:pPr marL="0" marR="0" lvl="0" indent="0" algn="l" rtl="0">
              <a:spcBef>
                <a:spcPts val="0"/>
              </a:spcBef>
              <a:spcAft>
                <a:spcPts val="0"/>
              </a:spcAft>
              <a:buNone/>
            </a:pPr>
            <a:endParaRPr sz="2000" i="1" dirty="0">
              <a:solidFill>
                <a:schemeClr val="dk1"/>
              </a:solidFill>
              <a:latin typeface="Arial"/>
              <a:ea typeface="Arial"/>
              <a:cs typeface="Arial"/>
              <a:sym typeface="Arial"/>
            </a:endParaRPr>
          </a:p>
        </p:txBody>
      </p:sp>
      <p:sp>
        <p:nvSpPr>
          <p:cNvPr id="210" name="Google Shape;210;p5"/>
          <p:cNvSpPr/>
          <p:nvPr/>
        </p:nvSpPr>
        <p:spPr>
          <a:xfrm>
            <a:off x="1219200" y="2764860"/>
            <a:ext cx="6781800" cy="1818736"/>
          </a:xfrm>
          <a:prstGeom prst="rightArrow">
            <a:avLst>
              <a:gd name="adj1" fmla="val 50000"/>
              <a:gd name="adj2" fmla="val 50000"/>
            </a:avLst>
          </a:prstGeom>
          <a:solidFill>
            <a:srgbClr val="99CCFF"/>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11" name="Google Shape;211;p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de-DE" sz="1000">
                <a:solidFill>
                  <a:schemeClr val="dk1"/>
                </a:solidFill>
                <a:latin typeface="Arial"/>
                <a:ea typeface="Arial"/>
                <a:cs typeface="Arial"/>
                <a:sym typeface="Arial"/>
              </a:rPr>
              <a:t>5</a:t>
            </a:fld>
            <a:endParaRPr sz="1000">
              <a:solidFill>
                <a:schemeClr val="dk1"/>
              </a:solidFill>
              <a:latin typeface="Arial"/>
              <a:ea typeface="Arial"/>
              <a:cs typeface="Arial"/>
              <a:sym typeface="Arial"/>
            </a:endParaRPr>
          </a:p>
        </p:txBody>
      </p:sp>
      <p:sp>
        <p:nvSpPr>
          <p:cNvPr id="212" name="Google Shape;212;p5"/>
          <p:cNvSpPr txBox="1"/>
          <p:nvPr/>
        </p:nvSpPr>
        <p:spPr>
          <a:xfrm>
            <a:off x="419100" y="1782763"/>
            <a:ext cx="1095375"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0000FF"/>
                </a:solidFill>
                <a:latin typeface="Arial"/>
                <a:ea typeface="Arial"/>
                <a:cs typeface="Arial"/>
                <a:sym typeface="Arial"/>
              </a:rPr>
              <a:t>Photo</a:t>
            </a:r>
            <a:r>
              <a:rPr lang="de-DE" sz="1600" dirty="0">
                <a:solidFill>
                  <a:srgbClr val="0000F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a:solidFill>
                  <a:srgbClr val="0000FF"/>
                </a:solidFill>
                <a:latin typeface="Arial"/>
                <a:ea typeface="Arial"/>
                <a:cs typeface="Arial"/>
                <a:sym typeface="Arial"/>
              </a:rPr>
              <a:t>chemisch</a:t>
            </a:r>
            <a:endParaRPr dirty="0"/>
          </a:p>
        </p:txBody>
      </p:sp>
      <p:sp>
        <p:nvSpPr>
          <p:cNvPr id="213" name="Google Shape;213;p5"/>
          <p:cNvSpPr txBox="1"/>
          <p:nvPr/>
        </p:nvSpPr>
        <p:spPr>
          <a:xfrm>
            <a:off x="2033588" y="1887538"/>
            <a:ext cx="1031875" cy="27186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de-DE" sz="1600">
                <a:solidFill>
                  <a:srgbClr val="0000FF"/>
                </a:solidFill>
                <a:latin typeface="Arial"/>
                <a:ea typeface="Arial"/>
                <a:cs typeface="Arial"/>
                <a:sym typeface="Arial"/>
              </a:rPr>
              <a:t>Thermisch</a:t>
            </a:r>
            <a:endParaRPr sz="2400">
              <a:solidFill>
                <a:schemeClr val="dk1"/>
              </a:solidFill>
              <a:latin typeface="Arial"/>
              <a:ea typeface="Arial"/>
              <a:cs typeface="Arial"/>
              <a:sym typeface="Arial"/>
            </a:endParaRPr>
          </a:p>
        </p:txBody>
      </p:sp>
      <p:sp>
        <p:nvSpPr>
          <p:cNvPr id="214" name="Google Shape;214;p5"/>
          <p:cNvSpPr txBox="1"/>
          <p:nvPr/>
        </p:nvSpPr>
        <p:spPr>
          <a:xfrm>
            <a:off x="3646488" y="1782763"/>
            <a:ext cx="993775" cy="512961"/>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a:solidFill>
                  <a:srgbClr val="0000FF"/>
                </a:solidFill>
                <a:latin typeface="Arial"/>
                <a:ea typeface="Arial"/>
                <a:cs typeface="Arial"/>
                <a:sym typeface="Arial"/>
              </a:rPr>
              <a:t>Photo-</a:t>
            </a:r>
            <a:endParaRPr/>
          </a:p>
          <a:p>
            <a:pPr marL="0" marR="0" lvl="0" indent="0" algn="ctr" rtl="0">
              <a:lnSpc>
                <a:spcPct val="118750"/>
              </a:lnSpc>
              <a:spcBef>
                <a:spcPts val="0"/>
              </a:spcBef>
              <a:spcAft>
                <a:spcPts val="0"/>
              </a:spcAft>
              <a:buNone/>
            </a:pPr>
            <a:r>
              <a:rPr lang="de-DE" sz="1600">
                <a:solidFill>
                  <a:srgbClr val="0000FF"/>
                </a:solidFill>
                <a:latin typeface="Arial"/>
                <a:ea typeface="Arial"/>
                <a:cs typeface="Arial"/>
                <a:sym typeface="Arial"/>
              </a:rPr>
              <a:t>Ablation</a:t>
            </a:r>
            <a:endParaRPr/>
          </a:p>
        </p:txBody>
      </p:sp>
      <p:sp>
        <p:nvSpPr>
          <p:cNvPr id="215" name="Google Shape;215;p5"/>
          <p:cNvSpPr txBox="1"/>
          <p:nvPr/>
        </p:nvSpPr>
        <p:spPr>
          <a:xfrm>
            <a:off x="5170488" y="1782763"/>
            <a:ext cx="1839912"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a:solidFill>
                  <a:srgbClr val="0000FF"/>
                </a:solidFill>
                <a:latin typeface="Arial"/>
                <a:ea typeface="Arial"/>
                <a:cs typeface="Arial"/>
                <a:sym typeface="Arial"/>
              </a:rPr>
              <a:t>Plasmainduzierte</a:t>
            </a:r>
            <a:endParaRPr dirty="0"/>
          </a:p>
          <a:p>
            <a:pPr marL="0" marR="0" lvl="0" indent="0" algn="ctr" rtl="0">
              <a:lnSpc>
                <a:spcPct val="118750"/>
              </a:lnSpc>
              <a:spcBef>
                <a:spcPts val="0"/>
              </a:spcBef>
              <a:spcAft>
                <a:spcPts val="0"/>
              </a:spcAft>
              <a:buNone/>
            </a:pPr>
            <a:r>
              <a:rPr lang="de-DE" sz="1600" dirty="0">
                <a:solidFill>
                  <a:srgbClr val="0000FF"/>
                </a:solidFill>
                <a:latin typeface="Arial"/>
                <a:ea typeface="Arial"/>
                <a:cs typeface="Arial"/>
                <a:sym typeface="Arial"/>
              </a:rPr>
              <a:t>Ablation</a:t>
            </a:r>
            <a:endParaRPr dirty="0"/>
          </a:p>
        </p:txBody>
      </p:sp>
      <p:sp>
        <p:nvSpPr>
          <p:cNvPr id="216" name="Google Shape;216;p5"/>
          <p:cNvSpPr txBox="1"/>
          <p:nvPr/>
        </p:nvSpPr>
        <p:spPr>
          <a:xfrm>
            <a:off x="7464425" y="1752600"/>
            <a:ext cx="1185863"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0000FF"/>
                </a:solidFill>
                <a:latin typeface="Arial"/>
                <a:ea typeface="Arial"/>
                <a:cs typeface="Arial"/>
                <a:sym typeface="Arial"/>
              </a:rPr>
              <a:t>Photo</a:t>
            </a:r>
            <a:r>
              <a:rPr lang="de-DE" sz="1600" dirty="0">
                <a:solidFill>
                  <a:srgbClr val="0000F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err="1">
                <a:solidFill>
                  <a:srgbClr val="0000FF"/>
                </a:solidFill>
                <a:latin typeface="Arial"/>
                <a:ea typeface="Arial"/>
                <a:cs typeface="Arial"/>
                <a:sym typeface="Arial"/>
              </a:rPr>
              <a:t>distruption</a:t>
            </a:r>
            <a:endParaRPr dirty="0"/>
          </a:p>
        </p:txBody>
      </p:sp>
      <p:sp>
        <p:nvSpPr>
          <p:cNvPr id="218" name="Google Shape;218;p5"/>
          <p:cNvSpPr txBox="1"/>
          <p:nvPr/>
        </p:nvSpPr>
        <p:spPr>
          <a:xfrm>
            <a:off x="104775" y="2300288"/>
            <a:ext cx="1746250" cy="51809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a:solidFill>
                  <a:schemeClr val="dk1"/>
                </a:solidFill>
                <a:latin typeface="Arial"/>
                <a:ea typeface="Arial"/>
                <a:cs typeface="Arial"/>
                <a:sym typeface="Arial"/>
              </a:rPr>
              <a:t>auch bekannt als </a:t>
            </a:r>
            <a:r>
              <a:rPr lang="de-DE" sz="1600" i="1">
                <a:solidFill>
                  <a:schemeClr val="dk1"/>
                </a:solidFill>
                <a:latin typeface="Arial"/>
                <a:ea typeface="Arial"/>
                <a:cs typeface="Arial"/>
                <a:sym typeface="Arial"/>
              </a:rPr>
              <a:t>Photoaktivierung</a:t>
            </a:r>
            <a:endParaRPr/>
          </a:p>
        </p:txBody>
      </p:sp>
      <p:sp>
        <p:nvSpPr>
          <p:cNvPr id="219" name="Google Shape;219;p5"/>
          <p:cNvSpPr txBox="1"/>
          <p:nvPr/>
        </p:nvSpPr>
        <p:spPr>
          <a:xfrm>
            <a:off x="7258050" y="2292350"/>
            <a:ext cx="1638300" cy="743793"/>
          </a:xfrm>
          <a:prstGeom prst="rect">
            <a:avLst/>
          </a:prstGeom>
          <a:noFill/>
          <a:ln>
            <a:noFill/>
          </a:ln>
        </p:spPr>
        <p:txBody>
          <a:bodyPr spcFirstLastPara="1" wrap="square" lIns="25400" tIns="12700" rIns="25400" bIns="12700" anchor="t" anchorCtr="0">
            <a:spAutoFit/>
          </a:bodyPr>
          <a:lstStyle/>
          <a:p>
            <a:pPr marL="0" marR="0" lvl="0" indent="0" algn="ctr" rtl="0">
              <a:lnSpc>
                <a:spcPct val="87500"/>
              </a:lnSpc>
              <a:spcBef>
                <a:spcPts val="0"/>
              </a:spcBef>
              <a:spcAft>
                <a:spcPts val="0"/>
              </a:spcAft>
              <a:buNone/>
            </a:pPr>
            <a:r>
              <a:rPr lang="de-DE" sz="1600" dirty="0">
                <a:solidFill>
                  <a:schemeClr val="dk1"/>
                </a:solidFill>
                <a:latin typeface="Arial"/>
                <a:ea typeface="Arial"/>
                <a:cs typeface="Arial"/>
                <a:sym typeface="Arial"/>
              </a:rPr>
              <a:t>auch bekannt als </a:t>
            </a:r>
            <a:r>
              <a:rPr lang="de-DE" sz="1600" i="1" dirty="0">
                <a:solidFill>
                  <a:schemeClr val="dk1"/>
                </a:solidFill>
                <a:latin typeface="Arial"/>
                <a:ea typeface="Arial"/>
                <a:cs typeface="Arial"/>
                <a:sym typeface="Arial"/>
              </a:rPr>
              <a:t>plasma-</a:t>
            </a:r>
            <a:endParaRPr dirty="0"/>
          </a:p>
          <a:p>
            <a:pPr marL="0" marR="0" lvl="0" indent="0" algn="ctr" rtl="0">
              <a:lnSpc>
                <a:spcPct val="87500"/>
              </a:lnSpc>
              <a:spcBef>
                <a:spcPts val="0"/>
              </a:spcBef>
              <a:spcAft>
                <a:spcPts val="0"/>
              </a:spcAft>
              <a:buNone/>
            </a:pPr>
            <a:r>
              <a:rPr lang="de-DE" sz="1600" i="1" dirty="0">
                <a:solidFill>
                  <a:schemeClr val="dk1"/>
                </a:solidFill>
                <a:latin typeface="Arial"/>
                <a:ea typeface="Arial"/>
                <a:cs typeface="Arial"/>
                <a:sym typeface="Arial"/>
              </a:rPr>
              <a:t>induzierte Disruption</a:t>
            </a:r>
            <a:endParaRPr dirty="0"/>
          </a:p>
        </p:txBody>
      </p:sp>
      <p:sp>
        <p:nvSpPr>
          <p:cNvPr id="221" name="Google Shape;221;p5"/>
          <p:cNvSpPr txBox="1"/>
          <p:nvPr/>
        </p:nvSpPr>
        <p:spPr>
          <a:xfrm>
            <a:off x="1219200" y="4578350"/>
            <a:ext cx="7124700" cy="125675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i="1" dirty="0">
                <a:solidFill>
                  <a:srgbClr val="0000FF"/>
                </a:solidFill>
                <a:latin typeface="Arial"/>
                <a:ea typeface="Arial"/>
                <a:cs typeface="Arial"/>
                <a:sym typeface="Arial"/>
              </a:rPr>
              <a:t>Sind diese hier willkürlich aufgeführt, oder folgen sie einer bestimmten Reihenfolge?</a:t>
            </a:r>
            <a:endParaRPr dirty="0"/>
          </a:p>
          <a:p>
            <a:pPr marL="0" marR="0" lvl="0" indent="0" algn="l" rtl="0">
              <a:spcBef>
                <a:spcPts val="0"/>
              </a:spcBef>
              <a:spcAft>
                <a:spcPts val="0"/>
              </a:spcAft>
              <a:buNone/>
            </a:pPr>
            <a:r>
              <a:rPr lang="de-DE" sz="1600" dirty="0">
                <a:solidFill>
                  <a:srgbClr val="0000FF"/>
                </a:solidFill>
                <a:latin typeface="Arial"/>
                <a:ea typeface="Arial"/>
                <a:cs typeface="Arial"/>
                <a:sym typeface="Arial"/>
              </a:rPr>
              <a:t>Nicht willkürlich. Obwohl es einige Überschneidungen gibt (insbesondere zwischen </a:t>
            </a:r>
            <a:r>
              <a:rPr lang="de-DE" sz="1600" i="1" dirty="0">
                <a:solidFill>
                  <a:srgbClr val="0000FF"/>
                </a:solidFill>
                <a:latin typeface="Arial"/>
                <a:ea typeface="Arial"/>
                <a:cs typeface="Arial"/>
                <a:sym typeface="Arial"/>
              </a:rPr>
              <a:t>Plasmainduzierter Ablation </a:t>
            </a:r>
            <a:r>
              <a:rPr lang="de-DE" sz="1600" dirty="0">
                <a:solidFill>
                  <a:srgbClr val="0000FF"/>
                </a:solidFill>
                <a:latin typeface="Arial"/>
                <a:ea typeface="Arial"/>
                <a:cs typeface="Arial"/>
                <a:sym typeface="Arial"/>
              </a:rPr>
              <a:t>und </a:t>
            </a:r>
            <a:r>
              <a:rPr lang="de-DE" sz="1600" i="1" dirty="0" err="1">
                <a:solidFill>
                  <a:srgbClr val="0000FF"/>
                </a:solidFill>
                <a:latin typeface="Arial"/>
                <a:ea typeface="Arial"/>
                <a:cs typeface="Arial"/>
                <a:sym typeface="Arial"/>
              </a:rPr>
              <a:t>Photodisruption</a:t>
            </a:r>
            <a:r>
              <a:rPr lang="de-DE" sz="1600" dirty="0">
                <a:solidFill>
                  <a:srgbClr val="0000FF"/>
                </a:solidFill>
                <a:latin typeface="Arial"/>
                <a:ea typeface="Arial"/>
                <a:cs typeface="Arial"/>
                <a:sym typeface="Arial"/>
              </a:rPr>
              <a:t>), sind diese insgesamt in der Reihenfolge steigender </a:t>
            </a:r>
            <a:r>
              <a:rPr lang="de-DE" sz="1600" b="1" dirty="0">
                <a:solidFill>
                  <a:srgbClr val="0000FF"/>
                </a:solidFill>
                <a:latin typeface="Arial"/>
                <a:ea typeface="Arial"/>
                <a:cs typeface="Arial"/>
                <a:sym typeface="Arial"/>
              </a:rPr>
              <a:t> Intensität</a:t>
            </a:r>
            <a:r>
              <a:rPr lang="de-DE" sz="1600" dirty="0">
                <a:solidFill>
                  <a:srgbClr val="0000FF"/>
                </a:solidFill>
                <a:latin typeface="Arial"/>
                <a:ea typeface="Arial"/>
                <a:cs typeface="Arial"/>
                <a:sym typeface="Arial"/>
              </a:rPr>
              <a:t>  aufgelistet</a:t>
            </a:r>
            <a:r>
              <a:rPr lang="de-DE" sz="1600" b="1" dirty="0">
                <a:solidFill>
                  <a:srgbClr val="0000FF"/>
                </a:solidFill>
                <a:latin typeface="Arial"/>
                <a:ea typeface="Arial"/>
                <a:cs typeface="Arial"/>
                <a:sym typeface="Arial"/>
              </a:rPr>
              <a:t>.</a:t>
            </a:r>
            <a:endParaRPr sz="2000" dirty="0">
              <a:solidFill>
                <a:srgbClr val="0000FF"/>
              </a:solidFill>
              <a:latin typeface="Arial"/>
              <a:ea typeface="Arial"/>
              <a:cs typeface="Arial"/>
              <a:sym typeface="Arial"/>
            </a:endParaRPr>
          </a:p>
        </p:txBody>
      </p:sp>
      <p:sp>
        <p:nvSpPr>
          <p:cNvPr id="222" name="Google Shape;222;p5"/>
          <p:cNvSpPr/>
          <p:nvPr/>
        </p:nvSpPr>
        <p:spPr>
          <a:xfrm>
            <a:off x="4229100" y="3368407"/>
            <a:ext cx="685800" cy="520621"/>
          </a:xfrm>
          <a:prstGeom prst="rect">
            <a:avLst/>
          </a:prstGeom>
        </p:spPr>
        <p:txBody>
          <a:bodyPr>
            <a:prstTxWarp prst="textPlain">
              <a:avLst/>
            </a:prstTxWarp>
          </a:bodyPr>
          <a:lstStyle/>
          <a:p>
            <a:pPr lvl="0" algn="ctr"/>
            <a:r>
              <a:rPr b="0" i="0" dirty="0">
                <a:ln>
                  <a:noFill/>
                </a:ln>
                <a:solidFill>
                  <a:srgbClr val="0000FF"/>
                </a:solidFill>
                <a:latin typeface="Arial"/>
              </a:rPr>
              <a:t>?</a:t>
            </a:r>
          </a:p>
        </p:txBody>
      </p:sp>
      <p:sp>
        <p:nvSpPr>
          <p:cNvPr id="223" name="Google Shape;223;p5"/>
          <p:cNvSpPr/>
          <p:nvPr/>
        </p:nvSpPr>
        <p:spPr>
          <a:xfrm>
            <a:off x="3886200" y="5566049"/>
            <a:ext cx="2133600" cy="314532"/>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25" name="Google Shape;225;p5"/>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F/A</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3" name="Google Shape;204;p4">
            <a:extLst>
              <a:ext uri="{FF2B5EF4-FFF2-40B4-BE49-F238E27FC236}">
                <a16:creationId xmlns:a16="http://schemas.microsoft.com/office/drawing/2014/main" id="{EEF670E6-8EC3-4AEB-654D-F982213390D6}"/>
              </a:ext>
            </a:extLst>
          </p:cNvPr>
          <p:cNvSpPr txBox="1"/>
          <p:nvPr/>
        </p:nvSpPr>
        <p:spPr>
          <a:xfrm>
            <a:off x="521694" y="266106"/>
            <a:ext cx="5117106" cy="579646"/>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a:solidFill>
                  <a:schemeClr val="lt1"/>
                </a:solidFill>
                <a:latin typeface="Arial"/>
                <a:ea typeface="Arial"/>
                <a:cs typeface="Arial"/>
                <a:sym typeface="Arial"/>
              </a:rPr>
              <a:t>Linsen </a:t>
            </a:r>
            <a:r>
              <a:rPr lang="de-DE" sz="2000" i="1">
                <a:solidFill>
                  <a:schemeClr val="lt1"/>
                </a:solidFill>
                <a:latin typeface="Arial"/>
                <a:ea typeface="Arial"/>
                <a:cs typeface="Arial"/>
                <a:sym typeface="Arial"/>
              </a:rPr>
              <a:t>für die retinale </a:t>
            </a:r>
            <a:r>
              <a:rPr lang="de-DE" sz="2000" b="1">
                <a:solidFill>
                  <a:srgbClr val="0000FF"/>
                </a:solidFill>
                <a:latin typeface="Arial"/>
                <a:ea typeface="Arial"/>
                <a:cs typeface="Arial"/>
                <a:sym typeface="Arial"/>
              </a:rPr>
              <a:t>Laser</a:t>
            </a:r>
            <a:r>
              <a:rPr lang="de-DE" sz="2000" i="1">
                <a:solidFill>
                  <a:schemeClr val="lt1"/>
                </a:solidFill>
                <a:latin typeface="Arial"/>
                <a:ea typeface="Arial"/>
                <a:cs typeface="Arial"/>
                <a:sym typeface="Arial"/>
              </a:rPr>
              <a:t>-Photokoagulation</a:t>
            </a:r>
            <a:endParaRPr/>
          </a:p>
        </p:txBody>
      </p:sp>
      <p:sp>
        <p:nvSpPr>
          <p:cNvPr id="5" name="Google Shape;164;p2">
            <a:extLst>
              <a:ext uri="{FF2B5EF4-FFF2-40B4-BE49-F238E27FC236}">
                <a16:creationId xmlns:a16="http://schemas.microsoft.com/office/drawing/2014/main" id="{321CEBA4-EBAD-5F51-6AB6-C3EE329A476B}"/>
              </a:ext>
            </a:extLst>
          </p:cNvPr>
          <p:cNvSpPr txBox="1"/>
          <p:nvPr/>
        </p:nvSpPr>
        <p:spPr>
          <a:xfrm>
            <a:off x="711200" y="943530"/>
            <a:ext cx="7061200" cy="64120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2000" i="1" dirty="0">
                <a:solidFill>
                  <a:schemeClr val="dk1"/>
                </a:solidFill>
                <a:latin typeface="Arial"/>
                <a:ea typeface="Arial"/>
                <a:cs typeface="Arial"/>
                <a:sym typeface="Arial"/>
              </a:rPr>
              <a:t>Was sind Die fünf Arten der Laser-Gewebe-Wechselwirkung?</a:t>
            </a:r>
            <a:r>
              <a:rPr lang="de-DE" sz="2000" i="1" dirty="0">
                <a:solidFill>
                  <a:schemeClr val="lt1"/>
                </a:solidFill>
                <a:latin typeface="Arial"/>
                <a:ea typeface="Arial"/>
                <a:cs typeface="Arial"/>
                <a:sym typeface="Arial"/>
              </a:rPr>
              <a:t>:</a:t>
            </a:r>
            <a:endParaRPr dirty="0"/>
          </a:p>
          <a:p>
            <a:pPr marL="0" marR="0" lvl="0" indent="0" algn="l" rtl="0">
              <a:spcBef>
                <a:spcPts val="0"/>
              </a:spcBef>
              <a:spcAft>
                <a:spcPts val="0"/>
              </a:spcAft>
              <a:buNone/>
            </a:pPr>
            <a:endParaRPr sz="2000" i="1" dirty="0">
              <a:solidFill>
                <a:schemeClr val="dk1"/>
              </a:solidFill>
              <a:latin typeface="Arial"/>
              <a:ea typeface="Arial"/>
              <a:cs typeface="Arial"/>
              <a:sym typeface="Arial"/>
            </a:endParaRPr>
          </a:p>
        </p:txBody>
      </p:sp>
      <p:sp>
        <p:nvSpPr>
          <p:cNvPr id="230" name="Google Shape;230;p6"/>
          <p:cNvSpPr/>
          <p:nvPr/>
        </p:nvSpPr>
        <p:spPr>
          <a:xfrm>
            <a:off x="1219200" y="2764860"/>
            <a:ext cx="6781800" cy="1818736"/>
          </a:xfrm>
          <a:prstGeom prst="rightArrow">
            <a:avLst>
              <a:gd name="adj1" fmla="val 50000"/>
              <a:gd name="adj2" fmla="val 50000"/>
            </a:avLst>
          </a:prstGeom>
          <a:solidFill>
            <a:srgbClr val="99CCFF"/>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31" name="Google Shape;231;p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de-DE" sz="1000">
                <a:solidFill>
                  <a:schemeClr val="dk1"/>
                </a:solidFill>
                <a:latin typeface="Arial"/>
                <a:ea typeface="Arial"/>
                <a:cs typeface="Arial"/>
                <a:sym typeface="Arial"/>
              </a:rPr>
              <a:t>6</a:t>
            </a:fld>
            <a:endParaRPr sz="1000">
              <a:solidFill>
                <a:schemeClr val="dk1"/>
              </a:solidFill>
              <a:latin typeface="Arial"/>
              <a:ea typeface="Arial"/>
              <a:cs typeface="Arial"/>
              <a:sym typeface="Arial"/>
            </a:endParaRPr>
          </a:p>
        </p:txBody>
      </p:sp>
      <p:sp>
        <p:nvSpPr>
          <p:cNvPr id="232" name="Google Shape;232;p6"/>
          <p:cNvSpPr txBox="1"/>
          <p:nvPr/>
        </p:nvSpPr>
        <p:spPr>
          <a:xfrm>
            <a:off x="419100" y="1782763"/>
            <a:ext cx="1095375"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0000FF"/>
                </a:solidFill>
                <a:latin typeface="Arial"/>
                <a:ea typeface="Arial"/>
                <a:cs typeface="Arial"/>
                <a:sym typeface="Arial"/>
              </a:rPr>
              <a:t>Photo</a:t>
            </a:r>
            <a:r>
              <a:rPr lang="de-DE" sz="1600" dirty="0">
                <a:solidFill>
                  <a:srgbClr val="0000F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a:solidFill>
                  <a:srgbClr val="0000FF"/>
                </a:solidFill>
                <a:latin typeface="Arial"/>
                <a:ea typeface="Arial"/>
                <a:cs typeface="Arial"/>
                <a:sym typeface="Arial"/>
              </a:rPr>
              <a:t>chemisch</a:t>
            </a:r>
            <a:endParaRPr dirty="0"/>
          </a:p>
        </p:txBody>
      </p:sp>
      <p:sp>
        <p:nvSpPr>
          <p:cNvPr id="233" name="Google Shape;233;p6"/>
          <p:cNvSpPr txBox="1"/>
          <p:nvPr/>
        </p:nvSpPr>
        <p:spPr>
          <a:xfrm>
            <a:off x="2033588" y="1887538"/>
            <a:ext cx="1031875" cy="27186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de-DE" sz="1600">
                <a:solidFill>
                  <a:srgbClr val="0000FF"/>
                </a:solidFill>
                <a:latin typeface="Arial"/>
                <a:ea typeface="Arial"/>
                <a:cs typeface="Arial"/>
                <a:sym typeface="Arial"/>
              </a:rPr>
              <a:t>Thermisch</a:t>
            </a:r>
            <a:endParaRPr sz="2400">
              <a:solidFill>
                <a:schemeClr val="dk1"/>
              </a:solidFill>
              <a:latin typeface="Arial"/>
              <a:ea typeface="Arial"/>
              <a:cs typeface="Arial"/>
              <a:sym typeface="Arial"/>
            </a:endParaRPr>
          </a:p>
        </p:txBody>
      </p:sp>
      <p:sp>
        <p:nvSpPr>
          <p:cNvPr id="234" name="Google Shape;234;p6"/>
          <p:cNvSpPr txBox="1"/>
          <p:nvPr/>
        </p:nvSpPr>
        <p:spPr>
          <a:xfrm>
            <a:off x="3646488" y="1782763"/>
            <a:ext cx="993775" cy="512961"/>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a:solidFill>
                  <a:srgbClr val="0000FF"/>
                </a:solidFill>
                <a:latin typeface="Arial"/>
                <a:ea typeface="Arial"/>
                <a:cs typeface="Arial"/>
                <a:sym typeface="Arial"/>
              </a:rPr>
              <a:t>Photo-</a:t>
            </a:r>
            <a:endParaRPr/>
          </a:p>
          <a:p>
            <a:pPr marL="0" marR="0" lvl="0" indent="0" algn="ctr" rtl="0">
              <a:lnSpc>
                <a:spcPct val="118750"/>
              </a:lnSpc>
              <a:spcBef>
                <a:spcPts val="0"/>
              </a:spcBef>
              <a:spcAft>
                <a:spcPts val="0"/>
              </a:spcAft>
              <a:buNone/>
            </a:pPr>
            <a:r>
              <a:rPr lang="de-DE" sz="1600">
                <a:solidFill>
                  <a:srgbClr val="0000FF"/>
                </a:solidFill>
                <a:latin typeface="Arial"/>
                <a:ea typeface="Arial"/>
                <a:cs typeface="Arial"/>
                <a:sym typeface="Arial"/>
              </a:rPr>
              <a:t>Ablation</a:t>
            </a:r>
            <a:endParaRPr/>
          </a:p>
        </p:txBody>
      </p:sp>
      <p:sp>
        <p:nvSpPr>
          <p:cNvPr id="235" name="Google Shape;235;p6"/>
          <p:cNvSpPr txBox="1"/>
          <p:nvPr/>
        </p:nvSpPr>
        <p:spPr>
          <a:xfrm>
            <a:off x="5170488" y="1782763"/>
            <a:ext cx="1839912"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a:solidFill>
                  <a:srgbClr val="0000FF"/>
                </a:solidFill>
                <a:latin typeface="Arial"/>
                <a:ea typeface="Arial"/>
                <a:cs typeface="Arial"/>
                <a:sym typeface="Arial"/>
              </a:rPr>
              <a:t>Plasmainduzierte</a:t>
            </a:r>
            <a:endParaRPr dirty="0"/>
          </a:p>
          <a:p>
            <a:pPr marL="0" marR="0" lvl="0" indent="0" algn="ctr" rtl="0">
              <a:lnSpc>
                <a:spcPct val="118750"/>
              </a:lnSpc>
              <a:spcBef>
                <a:spcPts val="0"/>
              </a:spcBef>
              <a:spcAft>
                <a:spcPts val="0"/>
              </a:spcAft>
              <a:buNone/>
            </a:pPr>
            <a:r>
              <a:rPr lang="de-DE" sz="1600" dirty="0">
                <a:solidFill>
                  <a:srgbClr val="0000FF"/>
                </a:solidFill>
                <a:latin typeface="Arial"/>
                <a:ea typeface="Arial"/>
                <a:cs typeface="Arial"/>
                <a:sym typeface="Arial"/>
              </a:rPr>
              <a:t>Ablation</a:t>
            </a:r>
            <a:endParaRPr dirty="0"/>
          </a:p>
        </p:txBody>
      </p:sp>
      <p:sp>
        <p:nvSpPr>
          <p:cNvPr id="236" name="Google Shape;236;p6"/>
          <p:cNvSpPr txBox="1"/>
          <p:nvPr/>
        </p:nvSpPr>
        <p:spPr>
          <a:xfrm>
            <a:off x="7464425" y="1752600"/>
            <a:ext cx="1185863"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0000FF"/>
                </a:solidFill>
                <a:latin typeface="Arial"/>
                <a:ea typeface="Arial"/>
                <a:cs typeface="Arial"/>
                <a:sym typeface="Arial"/>
              </a:rPr>
              <a:t>Photo</a:t>
            </a:r>
            <a:r>
              <a:rPr lang="de-DE" sz="1600" dirty="0">
                <a:solidFill>
                  <a:srgbClr val="0000F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err="1">
                <a:solidFill>
                  <a:srgbClr val="0000FF"/>
                </a:solidFill>
                <a:latin typeface="Arial"/>
                <a:ea typeface="Arial"/>
                <a:cs typeface="Arial"/>
                <a:sym typeface="Arial"/>
              </a:rPr>
              <a:t>distruption</a:t>
            </a:r>
            <a:endParaRPr dirty="0"/>
          </a:p>
        </p:txBody>
      </p:sp>
      <p:sp>
        <p:nvSpPr>
          <p:cNvPr id="238" name="Google Shape;238;p6"/>
          <p:cNvSpPr txBox="1"/>
          <p:nvPr/>
        </p:nvSpPr>
        <p:spPr>
          <a:xfrm>
            <a:off x="104775" y="2300288"/>
            <a:ext cx="1746250" cy="51809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a:solidFill>
                  <a:schemeClr val="dk1"/>
                </a:solidFill>
                <a:latin typeface="Arial"/>
                <a:ea typeface="Arial"/>
                <a:cs typeface="Arial"/>
                <a:sym typeface="Arial"/>
              </a:rPr>
              <a:t>auch bekannt als </a:t>
            </a:r>
            <a:r>
              <a:rPr lang="de-DE" sz="1600" i="1">
                <a:solidFill>
                  <a:schemeClr val="dk1"/>
                </a:solidFill>
                <a:latin typeface="Arial"/>
                <a:ea typeface="Arial"/>
                <a:cs typeface="Arial"/>
                <a:sym typeface="Arial"/>
              </a:rPr>
              <a:t>Photoaktivierung</a:t>
            </a:r>
            <a:endParaRPr/>
          </a:p>
        </p:txBody>
      </p:sp>
      <p:sp>
        <p:nvSpPr>
          <p:cNvPr id="239" name="Google Shape;239;p6"/>
          <p:cNvSpPr txBox="1"/>
          <p:nvPr/>
        </p:nvSpPr>
        <p:spPr>
          <a:xfrm>
            <a:off x="7258050" y="2292350"/>
            <a:ext cx="1638300" cy="743793"/>
          </a:xfrm>
          <a:prstGeom prst="rect">
            <a:avLst/>
          </a:prstGeom>
          <a:noFill/>
          <a:ln>
            <a:noFill/>
          </a:ln>
        </p:spPr>
        <p:txBody>
          <a:bodyPr spcFirstLastPara="1" wrap="square" lIns="25400" tIns="12700" rIns="25400" bIns="12700" anchor="t" anchorCtr="0">
            <a:spAutoFit/>
          </a:bodyPr>
          <a:lstStyle/>
          <a:p>
            <a:pPr marL="0" marR="0" lvl="0" indent="0" algn="ctr" rtl="0">
              <a:lnSpc>
                <a:spcPct val="87500"/>
              </a:lnSpc>
              <a:spcBef>
                <a:spcPts val="0"/>
              </a:spcBef>
              <a:spcAft>
                <a:spcPts val="0"/>
              </a:spcAft>
              <a:buNone/>
            </a:pPr>
            <a:r>
              <a:rPr lang="de-DE" sz="1600" dirty="0">
                <a:solidFill>
                  <a:schemeClr val="dk1"/>
                </a:solidFill>
                <a:latin typeface="Arial"/>
                <a:ea typeface="Arial"/>
                <a:cs typeface="Arial"/>
                <a:sym typeface="Arial"/>
              </a:rPr>
              <a:t>auch bekannt als </a:t>
            </a:r>
            <a:r>
              <a:rPr lang="de-DE" sz="1600" i="1" dirty="0">
                <a:solidFill>
                  <a:schemeClr val="dk1"/>
                </a:solidFill>
                <a:latin typeface="Arial"/>
                <a:ea typeface="Arial"/>
                <a:cs typeface="Arial"/>
                <a:sym typeface="Arial"/>
              </a:rPr>
              <a:t>plasma-</a:t>
            </a:r>
            <a:endParaRPr dirty="0"/>
          </a:p>
          <a:p>
            <a:pPr marL="0" marR="0" lvl="0" indent="0" algn="ctr" rtl="0">
              <a:lnSpc>
                <a:spcPct val="87500"/>
              </a:lnSpc>
              <a:spcBef>
                <a:spcPts val="0"/>
              </a:spcBef>
              <a:spcAft>
                <a:spcPts val="0"/>
              </a:spcAft>
              <a:buNone/>
            </a:pPr>
            <a:r>
              <a:rPr lang="de-DE" sz="1600" i="1" dirty="0">
                <a:solidFill>
                  <a:schemeClr val="dk1"/>
                </a:solidFill>
                <a:latin typeface="Arial"/>
                <a:ea typeface="Arial"/>
                <a:cs typeface="Arial"/>
                <a:sym typeface="Arial"/>
              </a:rPr>
              <a:t>induzierte Disruption</a:t>
            </a:r>
            <a:endParaRPr dirty="0"/>
          </a:p>
        </p:txBody>
      </p:sp>
      <p:sp>
        <p:nvSpPr>
          <p:cNvPr id="241" name="Google Shape;241;p6"/>
          <p:cNvSpPr txBox="1"/>
          <p:nvPr/>
        </p:nvSpPr>
        <p:spPr>
          <a:xfrm>
            <a:off x="1219200" y="4578350"/>
            <a:ext cx="7124700" cy="125675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i="1" dirty="0">
                <a:solidFill>
                  <a:srgbClr val="0000FF"/>
                </a:solidFill>
                <a:latin typeface="Arial"/>
                <a:ea typeface="Arial"/>
                <a:cs typeface="Arial"/>
                <a:sym typeface="Arial"/>
              </a:rPr>
              <a:t>Sind diese hier willkürlich aufgeführt, oder folgen sie einer bestimmten Reihenfolge?</a:t>
            </a:r>
            <a:endParaRPr dirty="0"/>
          </a:p>
          <a:p>
            <a:pPr marL="0" marR="0" lvl="0" indent="0" algn="l" rtl="0">
              <a:spcBef>
                <a:spcPts val="0"/>
              </a:spcBef>
              <a:spcAft>
                <a:spcPts val="0"/>
              </a:spcAft>
              <a:buNone/>
            </a:pPr>
            <a:r>
              <a:rPr lang="de-DE" sz="1600" dirty="0">
                <a:solidFill>
                  <a:srgbClr val="0000FF"/>
                </a:solidFill>
                <a:latin typeface="Arial"/>
                <a:ea typeface="Arial"/>
                <a:cs typeface="Arial"/>
                <a:sym typeface="Arial"/>
              </a:rPr>
              <a:t>Nicht willkürlich. Obwohl es einige Überschneidungen gibt (insbesondere zwischen </a:t>
            </a:r>
            <a:r>
              <a:rPr lang="de-DE" sz="1600" i="1" dirty="0">
                <a:solidFill>
                  <a:srgbClr val="0000FF"/>
                </a:solidFill>
                <a:latin typeface="Arial"/>
                <a:ea typeface="Arial"/>
                <a:cs typeface="Arial"/>
                <a:sym typeface="Arial"/>
              </a:rPr>
              <a:t>Plasmainduzierter Ablation </a:t>
            </a:r>
            <a:r>
              <a:rPr lang="de-DE" sz="1600" dirty="0">
                <a:solidFill>
                  <a:srgbClr val="0000FF"/>
                </a:solidFill>
                <a:latin typeface="Arial"/>
                <a:ea typeface="Arial"/>
                <a:cs typeface="Arial"/>
                <a:sym typeface="Arial"/>
              </a:rPr>
              <a:t>und </a:t>
            </a:r>
            <a:r>
              <a:rPr lang="de-DE" sz="1600" i="1" dirty="0" err="1">
                <a:solidFill>
                  <a:srgbClr val="0000FF"/>
                </a:solidFill>
                <a:latin typeface="Arial"/>
                <a:ea typeface="Arial"/>
                <a:cs typeface="Arial"/>
                <a:sym typeface="Arial"/>
              </a:rPr>
              <a:t>Photodisruption</a:t>
            </a:r>
            <a:r>
              <a:rPr lang="de-DE" sz="1600" dirty="0">
                <a:solidFill>
                  <a:srgbClr val="0000FF"/>
                </a:solidFill>
                <a:latin typeface="Arial"/>
                <a:ea typeface="Arial"/>
                <a:cs typeface="Arial"/>
                <a:sym typeface="Arial"/>
              </a:rPr>
              <a:t>), sind diese insgesamt in der Reihenfolge steigender </a:t>
            </a:r>
            <a:r>
              <a:rPr lang="de-DE" sz="1600" b="1" dirty="0">
                <a:solidFill>
                  <a:srgbClr val="0000FF"/>
                </a:solidFill>
                <a:latin typeface="Arial"/>
                <a:ea typeface="Arial"/>
                <a:cs typeface="Arial"/>
                <a:sym typeface="Arial"/>
              </a:rPr>
              <a:t> Intensität</a:t>
            </a:r>
            <a:r>
              <a:rPr lang="de-DE" sz="1600" dirty="0">
                <a:solidFill>
                  <a:srgbClr val="0000FF"/>
                </a:solidFill>
                <a:latin typeface="Arial"/>
                <a:ea typeface="Arial"/>
                <a:cs typeface="Arial"/>
                <a:sym typeface="Arial"/>
              </a:rPr>
              <a:t>  aufgelistet</a:t>
            </a:r>
            <a:r>
              <a:rPr lang="de-DE" sz="1600" b="1" dirty="0">
                <a:solidFill>
                  <a:srgbClr val="0000FF"/>
                </a:solidFill>
                <a:latin typeface="Arial"/>
                <a:ea typeface="Arial"/>
                <a:cs typeface="Arial"/>
                <a:sym typeface="Arial"/>
              </a:rPr>
              <a:t>.</a:t>
            </a:r>
            <a:endParaRPr sz="1600" dirty="0">
              <a:solidFill>
                <a:srgbClr val="0000FF"/>
              </a:solidFill>
              <a:latin typeface="Arial"/>
              <a:ea typeface="Arial"/>
              <a:cs typeface="Arial"/>
              <a:sym typeface="Arial"/>
            </a:endParaRPr>
          </a:p>
        </p:txBody>
      </p:sp>
      <p:grpSp>
        <p:nvGrpSpPr>
          <p:cNvPr id="243" name="Google Shape;243;p6"/>
          <p:cNvGrpSpPr/>
          <p:nvPr/>
        </p:nvGrpSpPr>
        <p:grpSpPr>
          <a:xfrm>
            <a:off x="6095108" y="3282950"/>
            <a:ext cx="1394356" cy="652293"/>
            <a:chOff x="6395212" y="3282950"/>
            <a:chExt cx="1394356" cy="652293"/>
          </a:xfrm>
        </p:grpSpPr>
        <p:sp>
          <p:nvSpPr>
            <p:cNvPr id="244" name="Google Shape;244;p6"/>
            <p:cNvSpPr txBox="1"/>
            <p:nvPr/>
          </p:nvSpPr>
          <p:spPr>
            <a:xfrm>
              <a:off x="6667735" y="3282950"/>
              <a:ext cx="915635" cy="27186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de-DE" sz="1600" dirty="0">
                  <a:solidFill>
                    <a:schemeClr val="dk1"/>
                  </a:solidFill>
                  <a:latin typeface="Arial"/>
                  <a:ea typeface="Arial"/>
                  <a:cs typeface="Arial"/>
                  <a:sym typeface="Arial"/>
                </a:rPr>
                <a:t>Energie</a:t>
              </a:r>
              <a:endParaRPr sz="1800" dirty="0"/>
            </a:p>
          </p:txBody>
        </p:sp>
        <p:sp>
          <p:nvSpPr>
            <p:cNvPr id="245" name="Google Shape;245;p6"/>
            <p:cNvSpPr txBox="1"/>
            <p:nvPr/>
          </p:nvSpPr>
          <p:spPr>
            <a:xfrm>
              <a:off x="6395212" y="3663374"/>
              <a:ext cx="1394356" cy="27186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de-DE" sz="1600" dirty="0">
                  <a:solidFill>
                    <a:schemeClr val="dk1"/>
                  </a:solidFill>
                  <a:latin typeface="Arial"/>
                  <a:ea typeface="Arial"/>
                  <a:cs typeface="Arial"/>
                  <a:sym typeface="Arial"/>
                </a:rPr>
                <a:t>Zeit × Fläche</a:t>
              </a:r>
              <a:endParaRPr sz="2400" baseline="30000" dirty="0">
                <a:solidFill>
                  <a:schemeClr val="dk1"/>
                </a:solidFill>
                <a:latin typeface="Arial"/>
                <a:ea typeface="Arial"/>
                <a:cs typeface="Arial"/>
                <a:sym typeface="Arial"/>
              </a:endParaRPr>
            </a:p>
          </p:txBody>
        </p:sp>
        <p:cxnSp>
          <p:nvCxnSpPr>
            <p:cNvPr id="246" name="Google Shape;246;p6"/>
            <p:cNvCxnSpPr/>
            <p:nvPr/>
          </p:nvCxnSpPr>
          <p:spPr>
            <a:xfrm>
              <a:off x="6428016" y="3674148"/>
              <a:ext cx="1306768" cy="0"/>
            </a:xfrm>
            <a:prstGeom prst="straightConnector1">
              <a:avLst/>
            </a:prstGeom>
            <a:noFill/>
            <a:ln w="9525" cap="flat" cmpd="sng">
              <a:solidFill>
                <a:schemeClr val="dk1"/>
              </a:solidFill>
              <a:prstDash val="solid"/>
              <a:round/>
              <a:headEnd type="none" w="sm" len="sm"/>
              <a:tailEnd type="none" w="sm" len="sm"/>
            </a:ln>
          </p:spPr>
        </p:cxnSp>
      </p:grpSp>
      <p:sp>
        <p:nvSpPr>
          <p:cNvPr id="247" name="Google Shape;247;p6"/>
          <p:cNvSpPr/>
          <p:nvPr/>
        </p:nvSpPr>
        <p:spPr>
          <a:xfrm>
            <a:off x="6064887" y="3282950"/>
            <a:ext cx="1399538" cy="749781"/>
          </a:xfrm>
          <a:prstGeom prst="bracketPair">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49" name="Google Shape;249;p6"/>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A</a:t>
            </a:r>
            <a:endParaRPr/>
          </a:p>
        </p:txBody>
      </p:sp>
      <p:sp>
        <p:nvSpPr>
          <p:cNvPr id="7" name="TextBox 2">
            <a:extLst>
              <a:ext uri="{FF2B5EF4-FFF2-40B4-BE49-F238E27FC236}">
                <a16:creationId xmlns:a16="http://schemas.microsoft.com/office/drawing/2014/main" id="{DACFEDF1-2BB5-2737-9C26-1CA631BB27F0}"/>
              </a:ext>
            </a:extLst>
          </p:cNvPr>
          <p:cNvSpPr txBox="1"/>
          <p:nvPr/>
        </p:nvSpPr>
        <p:spPr>
          <a:xfrm>
            <a:off x="2051212" y="3317310"/>
            <a:ext cx="3733800" cy="749781"/>
          </a:xfrm>
          <a:prstGeom prst="rect">
            <a:avLst/>
          </a:prstGeom>
          <a:noFill/>
        </p:spPr>
        <p:txBody>
          <a:bodyPr wrap="none" rtlCol="0">
            <a:prstTxWarp prst="textFadeLeft">
              <a:avLst/>
            </a:prstTxWarp>
            <a:spAutoFit/>
          </a:bodyPr>
          <a:lstStyle/>
          <a:p>
            <a:r>
              <a:rPr lang="en-US" dirty="0" err="1">
                <a:solidFill>
                  <a:srgbClr val="0000FF"/>
                </a:solidFill>
              </a:rPr>
              <a:t>Intensität</a:t>
            </a:r>
            <a:endParaRPr lang="en-US" dirty="0">
              <a:solidFill>
                <a:srgbClr val="0000FF"/>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5" name="Google Shape;164;p2">
            <a:extLst>
              <a:ext uri="{FF2B5EF4-FFF2-40B4-BE49-F238E27FC236}">
                <a16:creationId xmlns:a16="http://schemas.microsoft.com/office/drawing/2014/main" id="{1537534C-D492-DBC3-088A-613457F61112}"/>
              </a:ext>
            </a:extLst>
          </p:cNvPr>
          <p:cNvSpPr txBox="1"/>
          <p:nvPr/>
        </p:nvSpPr>
        <p:spPr>
          <a:xfrm>
            <a:off x="711200" y="943530"/>
            <a:ext cx="7061200" cy="64120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2000" i="1" dirty="0">
                <a:solidFill>
                  <a:schemeClr val="dk1"/>
                </a:solidFill>
                <a:latin typeface="Arial"/>
                <a:ea typeface="Arial"/>
                <a:cs typeface="Arial"/>
                <a:sym typeface="Arial"/>
              </a:rPr>
              <a:t>Was sind Die fünf Arten der Laser-Gewebe-Wechselwirkung?</a:t>
            </a:r>
            <a:r>
              <a:rPr lang="de-DE" sz="2000" i="1" dirty="0">
                <a:solidFill>
                  <a:schemeClr val="lt1"/>
                </a:solidFill>
                <a:latin typeface="Arial"/>
                <a:ea typeface="Arial"/>
                <a:cs typeface="Arial"/>
                <a:sym typeface="Arial"/>
              </a:rPr>
              <a:t>:</a:t>
            </a:r>
            <a:endParaRPr dirty="0"/>
          </a:p>
          <a:p>
            <a:pPr marL="0" marR="0" lvl="0" indent="0" algn="l" rtl="0">
              <a:spcBef>
                <a:spcPts val="0"/>
              </a:spcBef>
              <a:spcAft>
                <a:spcPts val="0"/>
              </a:spcAft>
              <a:buNone/>
            </a:pPr>
            <a:endParaRPr sz="2000" i="1" dirty="0">
              <a:solidFill>
                <a:schemeClr val="dk1"/>
              </a:solidFill>
              <a:latin typeface="Arial"/>
              <a:ea typeface="Arial"/>
              <a:cs typeface="Arial"/>
              <a:sym typeface="Arial"/>
            </a:endParaRPr>
          </a:p>
        </p:txBody>
      </p:sp>
      <p:sp>
        <p:nvSpPr>
          <p:cNvPr id="254" name="Google Shape;254;p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de-DE" sz="1000">
                <a:solidFill>
                  <a:schemeClr val="dk1"/>
                </a:solidFill>
                <a:latin typeface="Arial"/>
                <a:ea typeface="Arial"/>
                <a:cs typeface="Arial"/>
                <a:sym typeface="Arial"/>
              </a:rPr>
              <a:t>7</a:t>
            </a:fld>
            <a:endParaRPr sz="1000">
              <a:solidFill>
                <a:schemeClr val="dk1"/>
              </a:solidFill>
              <a:latin typeface="Arial"/>
              <a:ea typeface="Arial"/>
              <a:cs typeface="Arial"/>
              <a:sym typeface="Arial"/>
            </a:endParaRPr>
          </a:p>
        </p:txBody>
      </p:sp>
      <p:sp>
        <p:nvSpPr>
          <p:cNvPr id="255" name="Google Shape;255;p7"/>
          <p:cNvSpPr txBox="1"/>
          <p:nvPr/>
        </p:nvSpPr>
        <p:spPr>
          <a:xfrm>
            <a:off x="419100" y="1782763"/>
            <a:ext cx="1095375"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i="1" dirty="0" err="1">
                <a:solidFill>
                  <a:srgbClr val="0000FF"/>
                </a:solidFill>
                <a:latin typeface="Arial"/>
                <a:ea typeface="Arial"/>
                <a:cs typeface="Arial"/>
                <a:sym typeface="Arial"/>
              </a:rPr>
              <a:t>Photo</a:t>
            </a:r>
            <a:r>
              <a:rPr lang="de-DE" sz="1600" i="1" dirty="0">
                <a:solidFill>
                  <a:srgbClr val="0000F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i="1" dirty="0">
                <a:solidFill>
                  <a:srgbClr val="0000FF"/>
                </a:solidFill>
                <a:latin typeface="Arial"/>
                <a:ea typeface="Arial"/>
                <a:cs typeface="Arial"/>
                <a:sym typeface="Arial"/>
              </a:rPr>
              <a:t>chemisch</a:t>
            </a:r>
            <a:endParaRPr dirty="0"/>
          </a:p>
        </p:txBody>
      </p:sp>
      <p:sp>
        <p:nvSpPr>
          <p:cNvPr id="256" name="Google Shape;256;p7"/>
          <p:cNvSpPr txBox="1"/>
          <p:nvPr/>
        </p:nvSpPr>
        <p:spPr>
          <a:xfrm>
            <a:off x="2033588" y="1887538"/>
            <a:ext cx="1031875" cy="27186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de-DE" sz="1600" i="1">
                <a:solidFill>
                  <a:srgbClr val="0000FF"/>
                </a:solidFill>
                <a:latin typeface="Arial"/>
                <a:ea typeface="Arial"/>
                <a:cs typeface="Arial"/>
                <a:sym typeface="Arial"/>
              </a:rPr>
              <a:t>Thermisch</a:t>
            </a:r>
            <a:endParaRPr sz="2400" i="1">
              <a:solidFill>
                <a:schemeClr val="dk1"/>
              </a:solidFill>
              <a:latin typeface="Arial"/>
              <a:ea typeface="Arial"/>
              <a:cs typeface="Arial"/>
              <a:sym typeface="Arial"/>
            </a:endParaRPr>
          </a:p>
        </p:txBody>
      </p:sp>
      <p:sp>
        <p:nvSpPr>
          <p:cNvPr id="257" name="Google Shape;257;p7"/>
          <p:cNvSpPr txBox="1"/>
          <p:nvPr/>
        </p:nvSpPr>
        <p:spPr>
          <a:xfrm>
            <a:off x="3646488" y="1782763"/>
            <a:ext cx="993775" cy="512961"/>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i="1">
                <a:solidFill>
                  <a:srgbClr val="0000FF"/>
                </a:solidFill>
                <a:latin typeface="Arial"/>
                <a:ea typeface="Arial"/>
                <a:cs typeface="Arial"/>
                <a:sym typeface="Arial"/>
              </a:rPr>
              <a:t>Photo-</a:t>
            </a:r>
            <a:endParaRPr/>
          </a:p>
          <a:p>
            <a:pPr marL="0" marR="0" lvl="0" indent="0" algn="ctr" rtl="0">
              <a:lnSpc>
                <a:spcPct val="118750"/>
              </a:lnSpc>
              <a:spcBef>
                <a:spcPts val="0"/>
              </a:spcBef>
              <a:spcAft>
                <a:spcPts val="0"/>
              </a:spcAft>
              <a:buNone/>
            </a:pPr>
            <a:r>
              <a:rPr lang="de-DE" sz="1600" i="1">
                <a:solidFill>
                  <a:srgbClr val="0000FF"/>
                </a:solidFill>
                <a:latin typeface="Arial"/>
                <a:ea typeface="Arial"/>
                <a:cs typeface="Arial"/>
                <a:sym typeface="Arial"/>
              </a:rPr>
              <a:t>Ablation</a:t>
            </a:r>
            <a:endParaRPr/>
          </a:p>
        </p:txBody>
      </p:sp>
      <p:sp>
        <p:nvSpPr>
          <p:cNvPr id="258" name="Google Shape;258;p7"/>
          <p:cNvSpPr txBox="1"/>
          <p:nvPr/>
        </p:nvSpPr>
        <p:spPr>
          <a:xfrm>
            <a:off x="5170488" y="1782763"/>
            <a:ext cx="1839912"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i="1" dirty="0">
                <a:solidFill>
                  <a:srgbClr val="0000FF"/>
                </a:solidFill>
                <a:latin typeface="Arial"/>
                <a:ea typeface="Arial"/>
                <a:cs typeface="Arial"/>
                <a:sym typeface="Arial"/>
              </a:rPr>
              <a:t>Plasmainduzierte</a:t>
            </a:r>
            <a:endParaRPr dirty="0"/>
          </a:p>
          <a:p>
            <a:pPr marL="0" marR="0" lvl="0" indent="0" algn="ctr" rtl="0">
              <a:lnSpc>
                <a:spcPct val="118750"/>
              </a:lnSpc>
              <a:spcBef>
                <a:spcPts val="0"/>
              </a:spcBef>
              <a:spcAft>
                <a:spcPts val="0"/>
              </a:spcAft>
              <a:buNone/>
            </a:pPr>
            <a:r>
              <a:rPr lang="de-DE" sz="1600" i="1" dirty="0">
                <a:solidFill>
                  <a:srgbClr val="0000FF"/>
                </a:solidFill>
                <a:latin typeface="Arial"/>
                <a:ea typeface="Arial"/>
                <a:cs typeface="Arial"/>
                <a:sym typeface="Arial"/>
              </a:rPr>
              <a:t>Ablation</a:t>
            </a:r>
            <a:endParaRPr dirty="0"/>
          </a:p>
        </p:txBody>
      </p:sp>
      <p:sp>
        <p:nvSpPr>
          <p:cNvPr id="259" name="Google Shape;259;p7"/>
          <p:cNvSpPr txBox="1"/>
          <p:nvPr/>
        </p:nvSpPr>
        <p:spPr>
          <a:xfrm>
            <a:off x="7464425" y="1752600"/>
            <a:ext cx="1185863"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i="1" dirty="0" err="1">
                <a:solidFill>
                  <a:srgbClr val="0000FF"/>
                </a:solidFill>
                <a:latin typeface="Arial"/>
                <a:ea typeface="Arial"/>
                <a:cs typeface="Arial"/>
                <a:sym typeface="Arial"/>
              </a:rPr>
              <a:t>Photo</a:t>
            </a:r>
            <a:r>
              <a:rPr lang="de-DE" sz="1600" i="1" dirty="0">
                <a:solidFill>
                  <a:srgbClr val="0000F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i="1" dirty="0" err="1">
                <a:solidFill>
                  <a:srgbClr val="0000FF"/>
                </a:solidFill>
                <a:latin typeface="Arial"/>
                <a:ea typeface="Arial"/>
                <a:cs typeface="Arial"/>
                <a:sym typeface="Arial"/>
              </a:rPr>
              <a:t>distruption</a:t>
            </a:r>
            <a:endParaRPr dirty="0"/>
          </a:p>
        </p:txBody>
      </p:sp>
      <p:sp>
        <p:nvSpPr>
          <p:cNvPr id="262" name="Google Shape;262;p7"/>
          <p:cNvSpPr txBox="1"/>
          <p:nvPr/>
        </p:nvSpPr>
        <p:spPr>
          <a:xfrm>
            <a:off x="1866900" y="2769945"/>
            <a:ext cx="5410200" cy="51809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i="1">
                <a:solidFill>
                  <a:schemeClr val="dk1"/>
                </a:solidFill>
                <a:latin typeface="Arial"/>
                <a:ea typeface="Arial"/>
                <a:cs typeface="Arial"/>
                <a:sym typeface="Arial"/>
              </a:rPr>
              <a:t>Welcher dieser Modi wird bei Laserbehandlungen der Netzhaut mit Abstand am häufigsten angewendet?</a:t>
            </a:r>
            <a:endParaRPr/>
          </a:p>
        </p:txBody>
      </p:sp>
      <p:sp>
        <p:nvSpPr>
          <p:cNvPr id="263" name="Google Shape;263;p7"/>
          <p:cNvSpPr txBox="1"/>
          <p:nvPr/>
        </p:nvSpPr>
        <p:spPr>
          <a:xfrm>
            <a:off x="1348322" y="1854408"/>
            <a:ext cx="404278"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b="1" i="1">
                <a:solidFill>
                  <a:schemeClr val="dk1"/>
                </a:solidFill>
                <a:latin typeface="Arial"/>
                <a:ea typeface="Arial"/>
                <a:cs typeface="Arial"/>
                <a:sym typeface="Arial"/>
              </a:rPr>
              <a:t>?</a:t>
            </a:r>
            <a:endParaRPr/>
          </a:p>
        </p:txBody>
      </p:sp>
      <p:sp>
        <p:nvSpPr>
          <p:cNvPr id="264" name="Google Shape;264;p7"/>
          <p:cNvSpPr txBox="1"/>
          <p:nvPr/>
        </p:nvSpPr>
        <p:spPr>
          <a:xfrm>
            <a:off x="8511122" y="1854408"/>
            <a:ext cx="404278"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b="1" i="1">
                <a:solidFill>
                  <a:schemeClr val="dk1"/>
                </a:solidFill>
                <a:latin typeface="Arial"/>
                <a:ea typeface="Arial"/>
                <a:cs typeface="Arial"/>
                <a:sym typeface="Arial"/>
              </a:rPr>
              <a:t>?</a:t>
            </a:r>
            <a:endParaRPr/>
          </a:p>
        </p:txBody>
      </p:sp>
      <p:sp>
        <p:nvSpPr>
          <p:cNvPr id="265" name="Google Shape;265;p7"/>
          <p:cNvSpPr txBox="1"/>
          <p:nvPr/>
        </p:nvSpPr>
        <p:spPr>
          <a:xfrm>
            <a:off x="6890017" y="1827515"/>
            <a:ext cx="404278"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b="1" i="1">
                <a:solidFill>
                  <a:schemeClr val="dk1"/>
                </a:solidFill>
                <a:latin typeface="Arial"/>
                <a:ea typeface="Arial"/>
                <a:cs typeface="Arial"/>
                <a:sym typeface="Arial"/>
              </a:rPr>
              <a:t>?</a:t>
            </a:r>
            <a:endParaRPr/>
          </a:p>
        </p:txBody>
      </p:sp>
      <p:sp>
        <p:nvSpPr>
          <p:cNvPr id="266" name="Google Shape;266;p7"/>
          <p:cNvSpPr txBox="1"/>
          <p:nvPr/>
        </p:nvSpPr>
        <p:spPr>
          <a:xfrm>
            <a:off x="4472522" y="1847677"/>
            <a:ext cx="404278"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b="1" i="1">
                <a:solidFill>
                  <a:schemeClr val="dk1"/>
                </a:solidFill>
                <a:latin typeface="Arial"/>
                <a:ea typeface="Arial"/>
                <a:cs typeface="Arial"/>
                <a:sym typeface="Arial"/>
              </a:rPr>
              <a:t>?</a:t>
            </a:r>
            <a:endParaRPr/>
          </a:p>
        </p:txBody>
      </p:sp>
      <p:sp>
        <p:nvSpPr>
          <p:cNvPr id="267" name="Google Shape;267;p7"/>
          <p:cNvSpPr txBox="1"/>
          <p:nvPr/>
        </p:nvSpPr>
        <p:spPr>
          <a:xfrm>
            <a:off x="3151990" y="1909526"/>
            <a:ext cx="404278" cy="27186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b="1" i="1">
                <a:solidFill>
                  <a:schemeClr val="dk1"/>
                </a:solidFill>
                <a:latin typeface="Arial"/>
                <a:ea typeface="Arial"/>
                <a:cs typeface="Arial"/>
                <a:sym typeface="Arial"/>
              </a:rPr>
              <a:t>?</a:t>
            </a:r>
            <a:endParaRPr/>
          </a:p>
        </p:txBody>
      </p:sp>
      <p:sp>
        <p:nvSpPr>
          <p:cNvPr id="269" name="Google Shape;269;p7"/>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F</a:t>
            </a:r>
            <a:endParaRPr/>
          </a:p>
        </p:txBody>
      </p:sp>
      <p:sp>
        <p:nvSpPr>
          <p:cNvPr id="3" name="Google Shape;204;p4">
            <a:extLst>
              <a:ext uri="{FF2B5EF4-FFF2-40B4-BE49-F238E27FC236}">
                <a16:creationId xmlns:a16="http://schemas.microsoft.com/office/drawing/2014/main" id="{2B9541A0-8867-D2F5-6695-679D198773C4}"/>
              </a:ext>
            </a:extLst>
          </p:cNvPr>
          <p:cNvSpPr txBox="1"/>
          <p:nvPr/>
        </p:nvSpPr>
        <p:spPr>
          <a:xfrm>
            <a:off x="521694" y="266106"/>
            <a:ext cx="5117106" cy="579646"/>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a:solidFill>
                  <a:schemeClr val="lt1"/>
                </a:solidFill>
                <a:latin typeface="Arial"/>
                <a:ea typeface="Arial"/>
                <a:cs typeface="Arial"/>
                <a:sym typeface="Arial"/>
              </a:rPr>
              <a:t>Linsen </a:t>
            </a:r>
            <a:r>
              <a:rPr lang="de-DE" sz="2000" i="1">
                <a:solidFill>
                  <a:schemeClr val="lt1"/>
                </a:solidFill>
                <a:latin typeface="Arial"/>
                <a:ea typeface="Arial"/>
                <a:cs typeface="Arial"/>
                <a:sym typeface="Arial"/>
              </a:rPr>
              <a:t>für die retinale </a:t>
            </a:r>
            <a:r>
              <a:rPr lang="de-DE" sz="2000" b="1">
                <a:solidFill>
                  <a:srgbClr val="0000FF"/>
                </a:solidFill>
                <a:latin typeface="Arial"/>
                <a:ea typeface="Arial"/>
                <a:cs typeface="Arial"/>
                <a:sym typeface="Arial"/>
              </a:rPr>
              <a:t>Laser</a:t>
            </a:r>
            <a:r>
              <a:rPr lang="de-DE" sz="2000" i="1">
                <a:solidFill>
                  <a:schemeClr val="lt1"/>
                </a:solidFill>
                <a:latin typeface="Arial"/>
                <a:ea typeface="Arial"/>
                <a:cs typeface="Arial"/>
                <a:sym typeface="Arial"/>
              </a:rPr>
              <a:t>-Photokoagulation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de-DE" sz="1000">
                <a:solidFill>
                  <a:schemeClr val="dk1"/>
                </a:solidFill>
                <a:latin typeface="Arial"/>
                <a:ea typeface="Arial"/>
                <a:cs typeface="Arial"/>
                <a:sym typeface="Arial"/>
              </a:rPr>
              <a:t>8</a:t>
            </a:fld>
            <a:endParaRPr sz="1000">
              <a:solidFill>
                <a:schemeClr val="dk1"/>
              </a:solidFill>
              <a:latin typeface="Arial"/>
              <a:ea typeface="Arial"/>
              <a:cs typeface="Arial"/>
              <a:sym typeface="Arial"/>
            </a:endParaRPr>
          </a:p>
        </p:txBody>
      </p:sp>
      <p:sp>
        <p:nvSpPr>
          <p:cNvPr id="275" name="Google Shape;275;p8"/>
          <p:cNvSpPr txBox="1"/>
          <p:nvPr/>
        </p:nvSpPr>
        <p:spPr>
          <a:xfrm>
            <a:off x="419100" y="1782763"/>
            <a:ext cx="1095375"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chemisch</a:t>
            </a:r>
            <a:endParaRPr dirty="0"/>
          </a:p>
        </p:txBody>
      </p:sp>
      <p:sp>
        <p:nvSpPr>
          <p:cNvPr id="276" name="Google Shape;276;p8"/>
          <p:cNvSpPr txBox="1"/>
          <p:nvPr/>
        </p:nvSpPr>
        <p:spPr>
          <a:xfrm>
            <a:off x="2008188" y="1887538"/>
            <a:ext cx="1082675" cy="27186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de-DE" sz="1600" b="1">
                <a:solidFill>
                  <a:srgbClr val="0000FF"/>
                </a:solidFill>
                <a:latin typeface="Arial"/>
                <a:ea typeface="Arial"/>
                <a:cs typeface="Arial"/>
                <a:sym typeface="Arial"/>
              </a:rPr>
              <a:t>Thermisch</a:t>
            </a:r>
            <a:endParaRPr sz="2400" b="1">
              <a:solidFill>
                <a:schemeClr val="dk1"/>
              </a:solidFill>
              <a:latin typeface="Arial"/>
              <a:ea typeface="Arial"/>
              <a:cs typeface="Arial"/>
              <a:sym typeface="Arial"/>
            </a:endParaRPr>
          </a:p>
        </p:txBody>
      </p:sp>
      <p:sp>
        <p:nvSpPr>
          <p:cNvPr id="277" name="Google Shape;277;p8"/>
          <p:cNvSpPr txBox="1"/>
          <p:nvPr/>
        </p:nvSpPr>
        <p:spPr>
          <a:xfrm>
            <a:off x="3646488" y="1782763"/>
            <a:ext cx="993775" cy="512961"/>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a:solidFill>
                  <a:srgbClr val="BFBFBF"/>
                </a:solidFill>
                <a:latin typeface="Arial"/>
                <a:ea typeface="Arial"/>
                <a:cs typeface="Arial"/>
                <a:sym typeface="Arial"/>
              </a:rPr>
              <a:t>Photo-</a:t>
            </a:r>
            <a:endParaRPr/>
          </a:p>
          <a:p>
            <a:pPr marL="0" marR="0" lvl="0" indent="0" algn="ctr" rtl="0">
              <a:lnSpc>
                <a:spcPct val="118750"/>
              </a:lnSpc>
              <a:spcBef>
                <a:spcPts val="0"/>
              </a:spcBef>
              <a:spcAft>
                <a:spcPts val="0"/>
              </a:spcAft>
              <a:buNone/>
            </a:pPr>
            <a:r>
              <a:rPr lang="de-DE" sz="1600">
                <a:solidFill>
                  <a:srgbClr val="BFBFBF"/>
                </a:solidFill>
                <a:latin typeface="Arial"/>
                <a:ea typeface="Arial"/>
                <a:cs typeface="Arial"/>
                <a:sym typeface="Arial"/>
              </a:rPr>
              <a:t>Ablation</a:t>
            </a:r>
            <a:endParaRPr/>
          </a:p>
        </p:txBody>
      </p:sp>
      <p:sp>
        <p:nvSpPr>
          <p:cNvPr id="278" name="Google Shape;278;p8"/>
          <p:cNvSpPr txBox="1"/>
          <p:nvPr/>
        </p:nvSpPr>
        <p:spPr>
          <a:xfrm>
            <a:off x="5170488" y="1782763"/>
            <a:ext cx="1839912"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Plasmainduzierte</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Ablation</a:t>
            </a:r>
            <a:endParaRPr dirty="0"/>
          </a:p>
        </p:txBody>
      </p:sp>
      <p:sp>
        <p:nvSpPr>
          <p:cNvPr id="279" name="Google Shape;279;p8"/>
          <p:cNvSpPr txBox="1"/>
          <p:nvPr/>
        </p:nvSpPr>
        <p:spPr>
          <a:xfrm>
            <a:off x="7464425" y="1752600"/>
            <a:ext cx="1185863"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distruption</a:t>
            </a:r>
            <a:endParaRPr dirty="0"/>
          </a:p>
        </p:txBody>
      </p:sp>
      <p:sp>
        <p:nvSpPr>
          <p:cNvPr id="281" name="Google Shape;281;p8"/>
          <p:cNvSpPr txBox="1"/>
          <p:nvPr/>
        </p:nvSpPr>
        <p:spPr>
          <a:xfrm>
            <a:off x="1866900" y="2769945"/>
            <a:ext cx="5410200" cy="764312"/>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i="1">
                <a:solidFill>
                  <a:schemeClr val="dk1"/>
                </a:solidFill>
                <a:latin typeface="Arial"/>
                <a:ea typeface="Arial"/>
                <a:cs typeface="Arial"/>
                <a:sym typeface="Arial"/>
              </a:rPr>
              <a:t>Welcher dieser Modi wird bei Laserbehandlungen der Netzhaut mit Abstand am häufigsten angewendet?</a:t>
            </a:r>
            <a:endParaRPr/>
          </a:p>
          <a:p>
            <a:pPr marL="0" marR="0" lvl="0" indent="0" algn="l" rtl="0">
              <a:spcBef>
                <a:spcPts val="0"/>
              </a:spcBef>
              <a:spcAft>
                <a:spcPts val="0"/>
              </a:spcAft>
              <a:buNone/>
            </a:pPr>
            <a:r>
              <a:rPr lang="de-DE" sz="1600" b="1">
                <a:solidFill>
                  <a:schemeClr val="dk1"/>
                </a:solidFill>
                <a:latin typeface="Arial"/>
                <a:ea typeface="Arial"/>
                <a:cs typeface="Arial"/>
                <a:sym typeface="Arial"/>
              </a:rPr>
              <a:t>Thermische</a:t>
            </a:r>
            <a:endParaRPr sz="2000">
              <a:solidFill>
                <a:schemeClr val="dk1"/>
              </a:solidFill>
              <a:latin typeface="Arial"/>
              <a:ea typeface="Arial"/>
              <a:cs typeface="Arial"/>
              <a:sym typeface="Arial"/>
            </a:endParaRPr>
          </a:p>
        </p:txBody>
      </p:sp>
      <p:sp>
        <p:nvSpPr>
          <p:cNvPr id="283" name="Google Shape;283;p8"/>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A</a:t>
            </a:r>
            <a:endParaRPr/>
          </a:p>
        </p:txBody>
      </p:sp>
      <p:sp>
        <p:nvSpPr>
          <p:cNvPr id="7" name="Google Shape;204;p4">
            <a:extLst>
              <a:ext uri="{FF2B5EF4-FFF2-40B4-BE49-F238E27FC236}">
                <a16:creationId xmlns:a16="http://schemas.microsoft.com/office/drawing/2014/main" id="{4ABA4018-C1F2-3AB2-C037-82D0131A5B90}"/>
              </a:ext>
            </a:extLst>
          </p:cNvPr>
          <p:cNvSpPr txBox="1"/>
          <p:nvPr/>
        </p:nvSpPr>
        <p:spPr>
          <a:xfrm>
            <a:off x="660770" y="266106"/>
            <a:ext cx="4832303" cy="579646"/>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dirty="0">
                <a:solidFill>
                  <a:schemeClr val="lt1"/>
                </a:solidFill>
                <a:latin typeface="Arial"/>
                <a:ea typeface="Arial"/>
                <a:cs typeface="Arial"/>
                <a:sym typeface="Arial"/>
              </a:rPr>
              <a:t>Linsen </a:t>
            </a:r>
            <a:r>
              <a:rPr lang="de-DE" sz="2000" i="1" dirty="0">
                <a:solidFill>
                  <a:schemeClr val="lt1"/>
                </a:solidFill>
                <a:latin typeface="Arial"/>
                <a:ea typeface="Arial"/>
                <a:cs typeface="Arial"/>
                <a:sym typeface="Arial"/>
              </a:rPr>
              <a:t>für die retinale </a:t>
            </a:r>
            <a:r>
              <a:rPr lang="de-DE" sz="2000" b="1" dirty="0">
                <a:solidFill>
                  <a:srgbClr val="0000FF"/>
                </a:solidFill>
                <a:latin typeface="Arial"/>
                <a:ea typeface="Arial"/>
                <a:cs typeface="Arial"/>
                <a:sym typeface="Arial"/>
              </a:rPr>
              <a:t>Laser</a:t>
            </a:r>
            <a:r>
              <a:rPr lang="de-DE" sz="2000" i="1" dirty="0">
                <a:solidFill>
                  <a:schemeClr val="lt1"/>
                </a:solidFill>
                <a:latin typeface="Arial"/>
                <a:ea typeface="Arial"/>
                <a:cs typeface="Arial"/>
                <a:sym typeface="Arial"/>
              </a:rPr>
              <a:t>-</a:t>
            </a:r>
            <a:r>
              <a:rPr lang="de-DE" sz="2000" i="1" dirty="0" err="1">
                <a:solidFill>
                  <a:schemeClr val="lt1"/>
                </a:solidFill>
                <a:latin typeface="Arial"/>
                <a:ea typeface="Arial"/>
                <a:cs typeface="Arial"/>
                <a:sym typeface="Arial"/>
              </a:rPr>
              <a:t>Photokoagulation</a:t>
            </a:r>
            <a:endParaRPr dirty="0"/>
          </a:p>
        </p:txBody>
      </p:sp>
      <p:sp>
        <p:nvSpPr>
          <p:cNvPr id="9" name="Google Shape;164;p2">
            <a:extLst>
              <a:ext uri="{FF2B5EF4-FFF2-40B4-BE49-F238E27FC236}">
                <a16:creationId xmlns:a16="http://schemas.microsoft.com/office/drawing/2014/main" id="{1A9DA059-DF71-7738-C402-A868D4FB878A}"/>
              </a:ext>
            </a:extLst>
          </p:cNvPr>
          <p:cNvSpPr txBox="1"/>
          <p:nvPr/>
        </p:nvSpPr>
        <p:spPr>
          <a:xfrm>
            <a:off x="711200" y="943530"/>
            <a:ext cx="7061200" cy="64120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2000" i="1" dirty="0">
                <a:solidFill>
                  <a:schemeClr val="dk1"/>
                </a:solidFill>
                <a:latin typeface="Arial"/>
                <a:ea typeface="Arial"/>
                <a:cs typeface="Arial"/>
                <a:sym typeface="Arial"/>
              </a:rPr>
              <a:t>Was sind Die fünf Arten der Laser-Gewebe-Wechselwirkung?</a:t>
            </a:r>
            <a:r>
              <a:rPr lang="de-DE" sz="2000" i="1" dirty="0">
                <a:solidFill>
                  <a:schemeClr val="lt1"/>
                </a:solidFill>
                <a:latin typeface="Arial"/>
                <a:ea typeface="Arial"/>
                <a:cs typeface="Arial"/>
                <a:sym typeface="Arial"/>
              </a:rPr>
              <a:t>:</a:t>
            </a:r>
            <a:endParaRPr dirty="0"/>
          </a:p>
          <a:p>
            <a:pPr marL="0" marR="0" lvl="0" indent="0" algn="l" rtl="0">
              <a:spcBef>
                <a:spcPts val="0"/>
              </a:spcBef>
              <a:spcAft>
                <a:spcPts val="0"/>
              </a:spcAft>
              <a:buNone/>
            </a:pPr>
            <a:endParaRPr sz="2000" i="1" dirty="0">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de-DE" sz="1000">
                <a:solidFill>
                  <a:schemeClr val="dk1"/>
                </a:solidFill>
                <a:latin typeface="Arial"/>
                <a:ea typeface="Arial"/>
                <a:cs typeface="Arial"/>
                <a:sym typeface="Arial"/>
              </a:rPr>
              <a:t>9</a:t>
            </a:fld>
            <a:endParaRPr sz="1000">
              <a:solidFill>
                <a:schemeClr val="dk1"/>
              </a:solidFill>
              <a:latin typeface="Arial"/>
              <a:ea typeface="Arial"/>
              <a:cs typeface="Arial"/>
              <a:sym typeface="Arial"/>
            </a:endParaRPr>
          </a:p>
        </p:txBody>
      </p:sp>
      <p:sp>
        <p:nvSpPr>
          <p:cNvPr id="289" name="Google Shape;289;p9"/>
          <p:cNvSpPr txBox="1"/>
          <p:nvPr/>
        </p:nvSpPr>
        <p:spPr>
          <a:xfrm>
            <a:off x="419100" y="1782763"/>
            <a:ext cx="1095375"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chemisch</a:t>
            </a:r>
            <a:endParaRPr dirty="0"/>
          </a:p>
        </p:txBody>
      </p:sp>
      <p:sp>
        <p:nvSpPr>
          <p:cNvPr id="290" name="Google Shape;290;p9"/>
          <p:cNvSpPr txBox="1"/>
          <p:nvPr/>
        </p:nvSpPr>
        <p:spPr>
          <a:xfrm>
            <a:off x="2008188" y="1887538"/>
            <a:ext cx="1082675" cy="27186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de-DE" sz="1600" b="1">
                <a:solidFill>
                  <a:srgbClr val="0000FF"/>
                </a:solidFill>
                <a:latin typeface="Arial"/>
                <a:ea typeface="Arial"/>
                <a:cs typeface="Arial"/>
                <a:sym typeface="Arial"/>
              </a:rPr>
              <a:t>Thermisch</a:t>
            </a:r>
            <a:endParaRPr sz="2400" b="1">
              <a:solidFill>
                <a:schemeClr val="dk1"/>
              </a:solidFill>
              <a:latin typeface="Arial"/>
              <a:ea typeface="Arial"/>
              <a:cs typeface="Arial"/>
              <a:sym typeface="Arial"/>
            </a:endParaRPr>
          </a:p>
        </p:txBody>
      </p:sp>
      <p:sp>
        <p:nvSpPr>
          <p:cNvPr id="291" name="Google Shape;291;p9"/>
          <p:cNvSpPr txBox="1"/>
          <p:nvPr/>
        </p:nvSpPr>
        <p:spPr>
          <a:xfrm>
            <a:off x="3646488" y="1782763"/>
            <a:ext cx="993775" cy="512961"/>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a:solidFill>
                  <a:srgbClr val="BFBFBF"/>
                </a:solidFill>
                <a:latin typeface="Arial"/>
                <a:ea typeface="Arial"/>
                <a:cs typeface="Arial"/>
                <a:sym typeface="Arial"/>
              </a:rPr>
              <a:t>Photo-</a:t>
            </a:r>
            <a:endParaRPr/>
          </a:p>
          <a:p>
            <a:pPr marL="0" marR="0" lvl="0" indent="0" algn="ctr" rtl="0">
              <a:lnSpc>
                <a:spcPct val="118750"/>
              </a:lnSpc>
              <a:spcBef>
                <a:spcPts val="0"/>
              </a:spcBef>
              <a:spcAft>
                <a:spcPts val="0"/>
              </a:spcAft>
              <a:buNone/>
            </a:pPr>
            <a:r>
              <a:rPr lang="de-DE" sz="1600">
                <a:solidFill>
                  <a:srgbClr val="BFBFBF"/>
                </a:solidFill>
                <a:latin typeface="Arial"/>
                <a:ea typeface="Arial"/>
                <a:cs typeface="Arial"/>
                <a:sym typeface="Arial"/>
              </a:rPr>
              <a:t>Ablation</a:t>
            </a:r>
            <a:endParaRPr/>
          </a:p>
        </p:txBody>
      </p:sp>
      <p:sp>
        <p:nvSpPr>
          <p:cNvPr id="292" name="Google Shape;292;p9"/>
          <p:cNvSpPr txBox="1"/>
          <p:nvPr/>
        </p:nvSpPr>
        <p:spPr>
          <a:xfrm>
            <a:off x="5170488" y="1782763"/>
            <a:ext cx="1839912"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Plasmainduzierte</a:t>
            </a:r>
            <a:endParaRPr dirty="0"/>
          </a:p>
          <a:p>
            <a:pPr marL="0" marR="0" lvl="0" indent="0" algn="ctr" rtl="0">
              <a:lnSpc>
                <a:spcPct val="118750"/>
              </a:lnSpc>
              <a:spcBef>
                <a:spcPts val="0"/>
              </a:spcBef>
              <a:spcAft>
                <a:spcPts val="0"/>
              </a:spcAft>
              <a:buNone/>
            </a:pPr>
            <a:r>
              <a:rPr lang="de-DE" sz="1600" dirty="0">
                <a:solidFill>
                  <a:srgbClr val="BFBFBF"/>
                </a:solidFill>
                <a:latin typeface="Arial"/>
                <a:ea typeface="Arial"/>
                <a:cs typeface="Arial"/>
                <a:sym typeface="Arial"/>
              </a:rPr>
              <a:t>Ablation</a:t>
            </a:r>
            <a:endParaRPr dirty="0"/>
          </a:p>
        </p:txBody>
      </p:sp>
      <p:sp>
        <p:nvSpPr>
          <p:cNvPr id="293" name="Google Shape;293;p9"/>
          <p:cNvSpPr txBox="1"/>
          <p:nvPr/>
        </p:nvSpPr>
        <p:spPr>
          <a:xfrm>
            <a:off x="7464425" y="1752600"/>
            <a:ext cx="1185863" cy="611706"/>
          </a:xfrm>
          <a:prstGeom prst="rect">
            <a:avLst/>
          </a:prstGeom>
          <a:noFill/>
          <a:ln>
            <a:noFill/>
          </a:ln>
        </p:spPr>
        <p:txBody>
          <a:bodyPr spcFirstLastPara="1" wrap="square" lIns="25400" tIns="12700" rIns="25400" bIns="12700" anchor="t" anchorCtr="0">
            <a:spAutoFit/>
          </a:bodyPr>
          <a:lstStyle/>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Photo</a:t>
            </a:r>
            <a:r>
              <a:rPr lang="de-DE" sz="1600" dirty="0">
                <a:solidFill>
                  <a:srgbClr val="BFBFBF"/>
                </a:solidFill>
                <a:latin typeface="Arial"/>
                <a:ea typeface="Arial"/>
                <a:cs typeface="Arial"/>
                <a:sym typeface="Arial"/>
              </a:rPr>
              <a:t>-</a:t>
            </a:r>
            <a:endParaRPr dirty="0"/>
          </a:p>
          <a:p>
            <a:pPr marL="0" marR="0" lvl="0" indent="0" algn="ctr" rtl="0">
              <a:lnSpc>
                <a:spcPct val="118750"/>
              </a:lnSpc>
              <a:spcBef>
                <a:spcPts val="0"/>
              </a:spcBef>
              <a:spcAft>
                <a:spcPts val="0"/>
              </a:spcAft>
              <a:buNone/>
            </a:pPr>
            <a:r>
              <a:rPr lang="de-DE" sz="1600" dirty="0" err="1">
                <a:solidFill>
                  <a:srgbClr val="BFBFBF"/>
                </a:solidFill>
                <a:latin typeface="Arial"/>
                <a:ea typeface="Arial"/>
                <a:cs typeface="Arial"/>
                <a:sym typeface="Arial"/>
              </a:rPr>
              <a:t>distruption</a:t>
            </a:r>
            <a:endParaRPr dirty="0"/>
          </a:p>
        </p:txBody>
      </p:sp>
      <p:sp>
        <p:nvSpPr>
          <p:cNvPr id="296" name="Google Shape;296;p9"/>
          <p:cNvSpPr txBox="1"/>
          <p:nvPr/>
        </p:nvSpPr>
        <p:spPr>
          <a:xfrm>
            <a:off x="1975058" y="2535732"/>
            <a:ext cx="5530850" cy="199541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1600" i="1" dirty="0">
                <a:solidFill>
                  <a:srgbClr val="0000FF"/>
                </a:solidFill>
                <a:latin typeface="Arial"/>
                <a:ea typeface="Arial"/>
                <a:cs typeface="Arial"/>
                <a:sym typeface="Arial"/>
              </a:rPr>
              <a:t>Thermische Effekte auf Gewebe bewegen sich auf einem Kontinuum. Welches sind die fünf Grade thermischer Effekte?</a:t>
            </a:r>
          </a:p>
          <a:p>
            <a:pPr marL="0" marR="0" lvl="0" indent="0" algn="l" rtl="0">
              <a:spcBef>
                <a:spcPts val="0"/>
              </a:spcBef>
              <a:spcAft>
                <a:spcPts val="0"/>
              </a:spcAft>
              <a:buNone/>
            </a:pPr>
            <a:r>
              <a:rPr lang="de-DE" sz="1600" dirty="0">
                <a:solidFill>
                  <a:srgbClr val="0000FF"/>
                </a:solidFill>
                <a:latin typeface="Arial"/>
                <a:ea typeface="Arial"/>
                <a:cs typeface="Arial"/>
                <a:sym typeface="Arial"/>
              </a:rPr>
              <a:t>--</a:t>
            </a:r>
            <a:endParaRPr dirty="0"/>
          </a:p>
          <a:p>
            <a:pPr marL="0" marR="0" lvl="0" indent="0" algn="l" rtl="0">
              <a:spcBef>
                <a:spcPts val="0"/>
              </a:spcBef>
              <a:spcAft>
                <a:spcPts val="0"/>
              </a:spcAft>
              <a:buNone/>
            </a:pPr>
            <a:r>
              <a:rPr lang="de-DE" sz="1600" dirty="0">
                <a:solidFill>
                  <a:srgbClr val="0000FF"/>
                </a:solidFill>
                <a:latin typeface="Arial"/>
                <a:ea typeface="Arial"/>
                <a:cs typeface="Arial"/>
                <a:sym typeface="Arial"/>
              </a:rPr>
              <a:t>--</a:t>
            </a:r>
            <a:endParaRPr dirty="0"/>
          </a:p>
          <a:p>
            <a:pPr marL="0" marR="0" lvl="0" indent="0" algn="l" rtl="0">
              <a:spcBef>
                <a:spcPts val="0"/>
              </a:spcBef>
              <a:spcAft>
                <a:spcPts val="0"/>
              </a:spcAft>
              <a:buNone/>
            </a:pPr>
            <a:r>
              <a:rPr lang="de-DE" sz="1600" dirty="0">
                <a:solidFill>
                  <a:srgbClr val="0000FF"/>
                </a:solidFill>
                <a:latin typeface="Arial"/>
                <a:ea typeface="Arial"/>
                <a:cs typeface="Arial"/>
                <a:sym typeface="Arial"/>
              </a:rPr>
              <a:t>--</a:t>
            </a:r>
            <a:endParaRPr dirty="0"/>
          </a:p>
          <a:p>
            <a:pPr marL="0" marR="0" lvl="0" indent="0" algn="l" rtl="0">
              <a:spcBef>
                <a:spcPts val="0"/>
              </a:spcBef>
              <a:spcAft>
                <a:spcPts val="0"/>
              </a:spcAft>
              <a:buNone/>
            </a:pPr>
            <a:r>
              <a:rPr lang="de-DE" sz="1600" dirty="0">
                <a:solidFill>
                  <a:srgbClr val="0000FF"/>
                </a:solidFill>
                <a:latin typeface="Arial"/>
                <a:ea typeface="Arial"/>
                <a:cs typeface="Arial"/>
                <a:sym typeface="Arial"/>
              </a:rPr>
              <a:t>--</a:t>
            </a:r>
            <a:endParaRPr dirty="0"/>
          </a:p>
          <a:p>
            <a:pPr marL="0" marR="0" lvl="0" indent="0" algn="l" rtl="0">
              <a:spcBef>
                <a:spcPts val="0"/>
              </a:spcBef>
              <a:spcAft>
                <a:spcPts val="0"/>
              </a:spcAft>
              <a:buNone/>
            </a:pPr>
            <a:r>
              <a:rPr lang="de-DE" sz="1600" dirty="0">
                <a:solidFill>
                  <a:srgbClr val="0000FF"/>
                </a:solidFill>
                <a:latin typeface="Arial"/>
                <a:ea typeface="Arial"/>
                <a:cs typeface="Arial"/>
                <a:sym typeface="Arial"/>
              </a:rPr>
              <a:t>--</a:t>
            </a:r>
            <a:endParaRPr dirty="0"/>
          </a:p>
        </p:txBody>
      </p:sp>
      <p:sp>
        <p:nvSpPr>
          <p:cNvPr id="298" name="Google Shape;298;p9"/>
          <p:cNvSpPr/>
          <p:nvPr/>
        </p:nvSpPr>
        <p:spPr>
          <a:xfrm>
            <a:off x="228600" y="76200"/>
            <a:ext cx="7543800" cy="7159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3600"/>
              <a:buFont typeface="Noto Sans Symbols"/>
              <a:buNone/>
            </a:pPr>
            <a:r>
              <a:rPr lang="de-DE" sz="3600" b="1">
                <a:solidFill>
                  <a:schemeClr val="dk2"/>
                </a:solidFill>
                <a:latin typeface="Arial"/>
                <a:ea typeface="Arial"/>
                <a:cs typeface="Arial"/>
                <a:sym typeface="Arial"/>
              </a:rPr>
              <a:t>F</a:t>
            </a:r>
            <a:endParaRPr/>
          </a:p>
        </p:txBody>
      </p:sp>
      <p:sp>
        <p:nvSpPr>
          <p:cNvPr id="3" name="Google Shape;204;p4">
            <a:extLst>
              <a:ext uri="{FF2B5EF4-FFF2-40B4-BE49-F238E27FC236}">
                <a16:creationId xmlns:a16="http://schemas.microsoft.com/office/drawing/2014/main" id="{0D5515C3-3796-1BE5-0657-29825A1566C8}"/>
              </a:ext>
            </a:extLst>
          </p:cNvPr>
          <p:cNvSpPr txBox="1"/>
          <p:nvPr/>
        </p:nvSpPr>
        <p:spPr>
          <a:xfrm>
            <a:off x="660770" y="266106"/>
            <a:ext cx="4832303" cy="579646"/>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90000"/>
              </a:lnSpc>
              <a:spcBef>
                <a:spcPts val="0"/>
              </a:spcBef>
              <a:spcAft>
                <a:spcPts val="0"/>
              </a:spcAft>
              <a:buNone/>
            </a:pPr>
            <a:r>
              <a:rPr lang="de-DE" sz="2000" b="1" dirty="0">
                <a:solidFill>
                  <a:schemeClr val="lt1"/>
                </a:solidFill>
                <a:latin typeface="Arial"/>
                <a:ea typeface="Arial"/>
                <a:cs typeface="Arial"/>
                <a:sym typeface="Arial"/>
              </a:rPr>
              <a:t>Linsen </a:t>
            </a:r>
            <a:r>
              <a:rPr lang="de-DE" sz="2000" i="1" dirty="0">
                <a:solidFill>
                  <a:schemeClr val="lt1"/>
                </a:solidFill>
                <a:latin typeface="Arial"/>
                <a:ea typeface="Arial"/>
                <a:cs typeface="Arial"/>
                <a:sym typeface="Arial"/>
              </a:rPr>
              <a:t>für die retinale </a:t>
            </a:r>
            <a:r>
              <a:rPr lang="de-DE" sz="2000" b="1" dirty="0">
                <a:solidFill>
                  <a:srgbClr val="0000FF"/>
                </a:solidFill>
                <a:latin typeface="Arial"/>
                <a:ea typeface="Arial"/>
                <a:cs typeface="Arial"/>
                <a:sym typeface="Arial"/>
              </a:rPr>
              <a:t>Laser</a:t>
            </a:r>
            <a:r>
              <a:rPr lang="de-DE" sz="2000" i="1" dirty="0">
                <a:solidFill>
                  <a:schemeClr val="lt1"/>
                </a:solidFill>
                <a:latin typeface="Arial"/>
                <a:ea typeface="Arial"/>
                <a:cs typeface="Arial"/>
                <a:sym typeface="Arial"/>
              </a:rPr>
              <a:t>-</a:t>
            </a:r>
            <a:r>
              <a:rPr lang="de-DE" sz="2000" i="1" dirty="0" err="1">
                <a:solidFill>
                  <a:schemeClr val="lt1"/>
                </a:solidFill>
                <a:latin typeface="Arial"/>
                <a:ea typeface="Arial"/>
                <a:cs typeface="Arial"/>
                <a:sym typeface="Arial"/>
              </a:rPr>
              <a:t>Photokoagulation</a:t>
            </a:r>
            <a:endParaRPr dirty="0"/>
          </a:p>
        </p:txBody>
      </p:sp>
      <p:sp>
        <p:nvSpPr>
          <p:cNvPr id="5" name="Google Shape;164;p2">
            <a:extLst>
              <a:ext uri="{FF2B5EF4-FFF2-40B4-BE49-F238E27FC236}">
                <a16:creationId xmlns:a16="http://schemas.microsoft.com/office/drawing/2014/main" id="{5FD666A6-FB5E-80C6-6D34-80558AAF871A}"/>
              </a:ext>
            </a:extLst>
          </p:cNvPr>
          <p:cNvSpPr txBox="1"/>
          <p:nvPr/>
        </p:nvSpPr>
        <p:spPr>
          <a:xfrm>
            <a:off x="711200" y="943530"/>
            <a:ext cx="7061200" cy="64120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de-DE" sz="2000" i="1" dirty="0">
                <a:solidFill>
                  <a:schemeClr val="dk1"/>
                </a:solidFill>
                <a:latin typeface="Arial"/>
                <a:ea typeface="Arial"/>
                <a:cs typeface="Arial"/>
                <a:sym typeface="Arial"/>
              </a:rPr>
              <a:t>Was sind Die fünf Arten der Laser-Gewebe-Wechselwirkung?</a:t>
            </a:r>
            <a:r>
              <a:rPr lang="de-DE" sz="2000" i="1" dirty="0">
                <a:solidFill>
                  <a:schemeClr val="lt1"/>
                </a:solidFill>
                <a:latin typeface="Arial"/>
                <a:ea typeface="Arial"/>
                <a:cs typeface="Arial"/>
                <a:sym typeface="Arial"/>
              </a:rPr>
              <a:t>:</a:t>
            </a:r>
            <a:endParaRPr dirty="0"/>
          </a:p>
          <a:p>
            <a:pPr marL="0" marR="0" lvl="0" indent="0" algn="l" rtl="0">
              <a:spcBef>
                <a:spcPts val="0"/>
              </a:spcBef>
              <a:spcAft>
                <a:spcPts val="0"/>
              </a:spcAft>
              <a:buNone/>
            </a:pPr>
            <a:endParaRPr sz="2000" i="1" dirty="0">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Network">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3536</Words>
  <Application>Microsoft Macintosh PowerPoint</Application>
  <PresentationFormat>On-screen Show (4:3)</PresentationFormat>
  <Paragraphs>867</Paragraphs>
  <Slides>41</Slides>
  <Notes>41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41</vt:i4>
      </vt:variant>
    </vt:vector>
  </HeadingPairs>
  <TitlesOfParts>
    <vt:vector size="46" baseType="lpstr">
      <vt:lpstr>Arial</vt:lpstr>
      <vt:lpstr>Calibri</vt:lpstr>
      <vt:lpstr>Noto Sans Symbols</vt:lpstr>
      <vt:lpstr>Wingdings</vt:lpstr>
      <vt:lpstr>Network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Steven Flynn</dc:creator>
  <cp:lastModifiedBy>Assaf Abdelrahman</cp:lastModifiedBy>
  <cp:revision>3</cp:revision>
  <dcterms:created xsi:type="dcterms:W3CDTF">2008-09-12T15:02:05Z</dcterms:created>
  <dcterms:modified xsi:type="dcterms:W3CDTF">2026-08-17T12:57:03Z</dcterms:modified>
</cp:coreProperties>
</file>